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08" r:id="rId2"/>
    <p:sldId id="258" r:id="rId3"/>
    <p:sldId id="322" r:id="rId4"/>
    <p:sldId id="338" r:id="rId5"/>
    <p:sldId id="263" r:id="rId6"/>
    <p:sldId id="329" r:id="rId7"/>
    <p:sldId id="335" r:id="rId8"/>
    <p:sldId id="333" r:id="rId9"/>
    <p:sldId id="336" r:id="rId10"/>
    <p:sldId id="334" r:id="rId11"/>
    <p:sldId id="337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40"/>
    <a:srgbClr val="E4E4E4"/>
    <a:srgbClr val="D93D7A"/>
    <a:srgbClr val="0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1914" y="3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42F652-E04D-473C-8276-6382FF61726A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814D28-F7FD-4006-AB74-7994B002B51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14D28-F7FD-4006-AB74-7994B002B51C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080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D0237C-64F8-486F-9C93-A659C97229D5}" type="datetimeFigureOut">
              <a:rPr lang="ko-KR" altLang="en-US" smtClean="0"/>
              <a:pPr/>
              <a:t>2021-09-07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C2487-216F-4481-8E1C-AC59E4C716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79712" y="836712"/>
            <a:ext cx="576064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b="1" dirty="0" err="1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프로토타입</a:t>
            </a:r>
            <a:endParaRPr lang="ko-KR" altLang="en-US" sz="3000" b="1" dirty="0" smtClean="0">
              <a:solidFill>
                <a:schemeClr val="bg1"/>
              </a:solidFill>
              <a:latin typeface="HY신명조" pitchFamily="18" charset="-127"/>
              <a:ea typeface="HY신명조" pitchFamily="18" charset="-127"/>
            </a:endParaRPr>
          </a:p>
          <a:p>
            <a:pPr algn="ctr"/>
            <a:endParaRPr lang="en-US" altLang="ko-KR" sz="2300" b="1" dirty="0" smtClean="0">
              <a:solidFill>
                <a:schemeClr val="bg1"/>
              </a:solidFill>
              <a:latin typeface="HY신명조" pitchFamily="18" charset="-127"/>
              <a:ea typeface="HY신명조" pitchFamily="18" charset="-127"/>
            </a:endParaRPr>
          </a:p>
          <a:p>
            <a:pPr algn="ctr"/>
            <a:r>
              <a:rPr lang="ko-KR" altLang="en-US" sz="2300" b="1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김정훈</a:t>
            </a:r>
            <a:endParaRPr lang="en-US" altLang="ko-KR" sz="2300" b="1" dirty="0" smtClean="0">
              <a:solidFill>
                <a:schemeClr val="bg1"/>
              </a:solidFill>
              <a:latin typeface="HY신명조" pitchFamily="18" charset="-127"/>
              <a:ea typeface="HY신명조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99792" y="2852936"/>
            <a:ext cx="4286280" cy="1993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700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프로젝트개요</a:t>
            </a:r>
            <a:endParaRPr lang="en-US" altLang="ko-KR" sz="1700" dirty="0" smtClean="0">
              <a:solidFill>
                <a:schemeClr val="bg1"/>
              </a:solidFill>
              <a:latin typeface="HY신명조" pitchFamily="18" charset="-127"/>
              <a:ea typeface="HY신명조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700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경쟁사정보수집</a:t>
            </a:r>
            <a:endParaRPr lang="en-US" altLang="ko-KR" sz="1700" dirty="0" smtClean="0">
              <a:solidFill>
                <a:schemeClr val="bg1"/>
              </a:solidFill>
              <a:latin typeface="HY신명조" pitchFamily="18" charset="-127"/>
              <a:ea typeface="HY신명조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700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사용자분석 </a:t>
            </a:r>
            <a:r>
              <a:rPr lang="en-US" altLang="ko-KR" sz="1700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(</a:t>
            </a:r>
            <a:r>
              <a:rPr lang="ko-KR" altLang="en-US" sz="1700" dirty="0" err="1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퍼소나</a:t>
            </a:r>
            <a:r>
              <a:rPr lang="en-US" altLang="ko-KR" sz="1700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/</a:t>
            </a:r>
            <a:r>
              <a:rPr lang="ko-KR" altLang="en-US" sz="1700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사용자 시나리오</a:t>
            </a:r>
            <a:r>
              <a:rPr lang="en-US" altLang="ko-KR" sz="1700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700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아이디어수집</a:t>
            </a:r>
            <a:r>
              <a:rPr lang="en-US" altLang="ko-KR" sz="1700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/</a:t>
            </a:r>
            <a:r>
              <a:rPr lang="ko-KR" altLang="en-US" sz="1700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마인드 </a:t>
            </a:r>
            <a:r>
              <a:rPr lang="ko-KR" altLang="en-US" sz="1700" dirty="0" err="1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맵핑</a:t>
            </a:r>
            <a:endParaRPr lang="en-US" altLang="ko-KR" sz="1700" dirty="0" smtClean="0">
              <a:solidFill>
                <a:schemeClr val="bg1"/>
              </a:solidFill>
              <a:latin typeface="HY신명조" pitchFamily="18" charset="-127"/>
              <a:ea typeface="HY신명조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700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아이디어스케치</a:t>
            </a:r>
            <a:endParaRPr lang="en-US" altLang="ko-KR" sz="1700" dirty="0" smtClean="0">
              <a:solidFill>
                <a:schemeClr val="bg1"/>
              </a:solidFill>
              <a:latin typeface="HY신명조" pitchFamily="18" charset="-127"/>
              <a:ea typeface="HY신명조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83768" y="2564904"/>
            <a:ext cx="4968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chemeClr val="bg1"/>
                </a:solidFill>
                <a:latin typeface="Rix밝은고딕 B" pitchFamily="18" charset="-127"/>
                <a:ea typeface="Rix밝은고딕 B" pitchFamily="18" charset="-127"/>
              </a:rPr>
              <a:t>프로토타입</a:t>
            </a:r>
            <a:r>
              <a:rPr lang="ko-KR" altLang="en-US" b="1" dirty="0" smtClean="0">
                <a:solidFill>
                  <a:schemeClr val="bg1"/>
                </a:solidFill>
                <a:latin typeface="Rix밝은고딕 B" pitchFamily="18" charset="-127"/>
                <a:ea typeface="Rix밝은고딕 B" pitchFamily="18" charset="-127"/>
              </a:rPr>
              <a:t> 기초데이터 수집 및 스케치</a:t>
            </a:r>
            <a:endParaRPr lang="ko-KR" altLang="en-US" b="1" dirty="0">
              <a:solidFill>
                <a:schemeClr val="bg1"/>
              </a:solidFill>
              <a:latin typeface="Rix밝은고딕 B" pitchFamily="18" charset="-127"/>
              <a:ea typeface="Rix밝은고딕 B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27784" y="5555417"/>
            <a:ext cx="28392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 err="1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프로토</a:t>
            </a:r>
            <a:r>
              <a:rPr lang="ko-KR" altLang="en-US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 타입 제작화면</a:t>
            </a:r>
            <a:endParaRPr lang="en-US" altLang="ko-KR" dirty="0" smtClean="0">
              <a:solidFill>
                <a:schemeClr val="bg1"/>
              </a:solidFill>
              <a:latin typeface="HY신명조" pitchFamily="18" charset="-127"/>
              <a:ea typeface="HY신명조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 err="1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사용성</a:t>
            </a:r>
            <a:r>
              <a:rPr lang="ko-KR" altLang="en-US" dirty="0" smtClean="0">
                <a:solidFill>
                  <a:schemeClr val="bg1"/>
                </a:solidFill>
                <a:latin typeface="HY신명조" pitchFamily="18" charset="-127"/>
                <a:ea typeface="HY신명조" pitchFamily="18" charset="-127"/>
              </a:rPr>
              <a:t> 테스트  보고서</a:t>
            </a:r>
            <a:endParaRPr lang="ko-KR" altLang="en-US" dirty="0" smtClean="0">
              <a:latin typeface="HY신명조" pitchFamily="18" charset="-127"/>
              <a:ea typeface="HY신명조" pitchFamily="18" charset="-127"/>
            </a:endParaRPr>
          </a:p>
          <a:p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411760" y="5195377"/>
            <a:ext cx="4968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b="1" dirty="0" err="1" smtClean="0">
                <a:solidFill>
                  <a:schemeClr val="bg1"/>
                </a:solidFill>
                <a:ea typeface="Rix밝은고딕 B"/>
              </a:rPr>
              <a:t>프로토타입</a:t>
            </a:r>
            <a:r>
              <a:rPr lang="ko-KR" altLang="en-US" b="1" dirty="0" smtClean="0">
                <a:solidFill>
                  <a:schemeClr val="bg1"/>
                </a:solidFill>
                <a:ea typeface="Rix밝은고딕 B"/>
              </a:rPr>
              <a:t> 제작 및 </a:t>
            </a:r>
            <a:r>
              <a:rPr lang="ko-KR" altLang="en-US" b="1" dirty="0" err="1" smtClean="0">
                <a:solidFill>
                  <a:schemeClr val="bg1"/>
                </a:solidFill>
                <a:ea typeface="Rix밝은고딕 B"/>
              </a:rPr>
              <a:t>사용성</a:t>
            </a:r>
            <a:r>
              <a:rPr lang="ko-KR" altLang="en-US" b="1" dirty="0" smtClean="0">
                <a:solidFill>
                  <a:schemeClr val="bg1"/>
                </a:solidFill>
                <a:ea typeface="Rix밝은고딕 B"/>
              </a:rPr>
              <a:t> 테스트</a:t>
            </a:r>
            <a:endParaRPr lang="ko-KR" altLang="en-US" b="1" dirty="0">
              <a:solidFill>
                <a:schemeClr val="bg1"/>
              </a:solidFill>
              <a:ea typeface="Rix밝은고딕 B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7158" y="14285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 smtClean="0"/>
              <a:t>사용성테스트</a:t>
            </a:r>
            <a:endParaRPr lang="ko-KR" altLang="en-US" sz="2000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775531"/>
              </p:ext>
            </p:extLst>
          </p:nvPr>
        </p:nvGraphicFramePr>
        <p:xfrm>
          <a:off x="251520" y="620688"/>
          <a:ext cx="8748972" cy="6069380"/>
        </p:xfrm>
        <a:graphic>
          <a:graphicData uri="http://schemas.openxmlformats.org/drawingml/2006/table">
            <a:tbl>
              <a:tblPr/>
              <a:tblGrid>
                <a:gridCol w="12241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20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362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23960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테스트페이지명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 err="1" smtClean="0">
                          <a:solidFill>
                            <a:srgbClr val="000000"/>
                          </a:solidFill>
                          <a:latin typeface="+mj-lt"/>
                        </a:rPr>
                        <a:t>캐논제품</a:t>
                      </a:r>
                      <a:r>
                        <a:rPr lang="ko-KR" altLang="en-US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 구매 사이트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사용자 테스트 참가자명</a:t>
                      </a:r>
                      <a:endParaRPr lang="ko-KR" altLang="en-US" sz="1000" b="1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김정훈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4920"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23942" marR="23942" marT="11971" marB="11971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852"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solidFill>
                            <a:srgbClr val="000000"/>
                          </a:solidFill>
                          <a:latin typeface="+mj-lt"/>
                        </a:rPr>
                        <a:t>문항 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rgbClr val="000000"/>
                          </a:solidFill>
                          <a:latin typeface="+mj-lt"/>
                        </a:rPr>
                        <a:t>점수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852"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dirty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1.</a:t>
                      </a:r>
                      <a:r>
                        <a:rPr lang="ko-KR" altLang="en-US" sz="1000" b="1" dirty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전혀 그렇지 않다</a:t>
                      </a:r>
                      <a:r>
                        <a:rPr lang="en-US" altLang="ko-KR" sz="1000" b="1" dirty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. 2.</a:t>
                      </a:r>
                      <a:r>
                        <a:rPr lang="ko-KR" altLang="en-US" sz="1000" b="1" dirty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그렇지 않은 편이다</a:t>
                      </a:r>
                      <a:r>
                        <a:rPr lang="en-US" altLang="ko-KR" sz="1000" b="1" dirty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. 3.</a:t>
                      </a:r>
                      <a:r>
                        <a:rPr lang="ko-KR" altLang="en-US" sz="1000" b="1" dirty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보통이다</a:t>
                      </a:r>
                      <a:r>
                        <a:rPr lang="en-US" altLang="ko-KR" sz="1000" b="1" dirty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. 4</a:t>
                      </a:r>
                      <a:r>
                        <a:rPr lang="ko-KR" altLang="en-US" sz="1000" b="1" dirty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그러한 편이다</a:t>
                      </a:r>
                      <a:r>
                        <a:rPr lang="en-US" altLang="ko-KR" sz="1000" b="1" dirty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. 5.</a:t>
                      </a:r>
                      <a:r>
                        <a:rPr lang="ko-KR" altLang="en-US" sz="1000" b="1" dirty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매우 그렇다</a:t>
                      </a:r>
                      <a:r>
                        <a:rPr lang="en-US" altLang="ko-KR" sz="1000" b="1" dirty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. 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852">
                <a:tc rowSpan="6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solidFill>
                            <a:srgbClr val="000000"/>
                          </a:solidFill>
                          <a:latin typeface="+mj-lt"/>
                        </a:rPr>
                        <a:t>사용성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/</a:t>
                      </a: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효율성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/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UIUX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제공되는 서비스를 사용설명서 없이 사용할 수 있는가</a:t>
                      </a:r>
                      <a:r>
                        <a:rPr lang="en-US" altLang="ko-KR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5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852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어느 페이지에서든 </a:t>
                      </a:r>
                      <a:r>
                        <a:rPr lang="ko-KR" altLang="en-US" sz="1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메인으로</a:t>
                      </a:r>
                      <a:r>
                        <a:rPr lang="ko-KR" altLang="en-US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 이동이 가능한가</a:t>
                      </a:r>
                      <a:r>
                        <a:rPr lang="en-US" altLang="ko-KR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5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7852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내용을 찾기 위해 깊이 </a:t>
                      </a:r>
                      <a:r>
                        <a:rPr lang="ko-KR" altLang="en-US" sz="1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찾아들어가지</a:t>
                      </a:r>
                      <a:r>
                        <a:rPr lang="ko-KR" altLang="en-US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 않아도 정보의 접근이 쉬운가</a:t>
                      </a:r>
                      <a:r>
                        <a:rPr lang="en-US" altLang="ko-KR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latin typeface="+mj-lt"/>
                          <a:ea typeface="+mn-ea"/>
                        </a:rPr>
                        <a:t>4</a:t>
                      </a:r>
                      <a:endParaRPr lang="en-US" sz="1000" dirty="0" smtClean="0">
                        <a:solidFill>
                          <a:srgbClr val="000000"/>
                        </a:solidFill>
                        <a:latin typeface="+mj-lt"/>
                        <a:ea typeface="나눔고딕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7852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제공되는 서비스는 성격이 일관되며 간략한 느낌을 주는가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4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27852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메뉴항목들이 기억하기 쉽게 설계되어 있는가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4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27852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현재 </a:t>
                      </a:r>
                      <a:r>
                        <a:rPr lang="ko-KR" altLang="en-US" sz="1000" dirty="0" err="1">
                          <a:solidFill>
                            <a:srgbClr val="000000"/>
                          </a:solidFill>
                          <a:latin typeface="+mj-lt"/>
                        </a:rPr>
                        <a:t>브라우징</a:t>
                      </a: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 하는 페이지가 어떤 페이지인지 유추할 수 있도록 페이지의 위치 또는 이름이 </a:t>
                      </a:r>
                      <a:endParaRPr lang="en-US" altLang="ko-KR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명시 되어있는가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2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7852">
                <a:tc rowSpan="4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심미적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/</a:t>
                      </a: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디자인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색상구성이 디자인과 어울리는가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4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27852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이미지는 </a:t>
                      </a:r>
                      <a:r>
                        <a:rPr lang="ko-KR" altLang="en-US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크기 비율이 적절하게 </a:t>
                      </a: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제공되고 있는가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3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27852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적용된 디자인은 전체적으로 조화로우며  디자인적인가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4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27852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직관적으로 </a:t>
                      </a: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이해할 수 있는 </a:t>
                      </a:r>
                      <a:r>
                        <a:rPr lang="ko-KR" altLang="en-US" sz="1000" dirty="0" err="1">
                          <a:solidFill>
                            <a:srgbClr val="000000"/>
                          </a:solidFill>
                          <a:latin typeface="+mj-lt"/>
                        </a:rPr>
                        <a:t>메타포를</a:t>
                      </a: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 적용하고 있는가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3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27852">
                <a:tc rowSpan="4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기타</a:t>
                      </a:r>
                      <a:r>
                        <a:rPr lang="en-US" altLang="ko-KR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이해도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페이지의 </a:t>
                      </a:r>
                      <a:r>
                        <a:rPr lang="ko-KR" altLang="en-US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기능을 </a:t>
                      </a: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이해하기 쉬운가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4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27852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사용된 용어는 충분히 이해하기 쉬운 용어를 사용하고 있는가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5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27852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링크된 메뉴들은 해당 화면을 유추할 수 있도록 되어 있는가</a:t>
                      </a:r>
                      <a:r>
                        <a:rPr lang="en-US" altLang="ko-KR" sz="1000" dirty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5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클릭의 영역은 </a:t>
                      </a:r>
                      <a:r>
                        <a:rPr lang="ko-KR" altLang="en-US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적절한 크기로 제공되어 </a:t>
                      </a:r>
                      <a:r>
                        <a:rPr lang="ko-KR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클릭하기 </a:t>
                      </a:r>
                      <a:r>
                        <a:rPr lang="ko-KR" altLang="en-US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쉬운가</a:t>
                      </a:r>
                      <a:r>
                        <a:rPr lang="en-US" altLang="ko-KR" sz="1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? </a:t>
                      </a: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smtClean="0">
                          <a:solidFill>
                            <a:srgbClr val="000000"/>
                          </a:solidFill>
                          <a:latin typeface="+mj-lt"/>
                          <a:ea typeface="나눔고딕"/>
                        </a:rPr>
                        <a:t>4</a:t>
                      </a: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27852"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>
                          <a:solidFill>
                            <a:srgbClr val="000000"/>
                          </a:solidFill>
                          <a:latin typeface="+mj-lt"/>
                        </a:rPr>
                        <a:t>계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56</a:t>
                      </a:r>
                      <a:endParaRPr lang="ko-KR" altLang="en-US" dirty="0"/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320100">
                <a:tc gridSpan="5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solidFill>
                            <a:srgbClr val="000000"/>
                          </a:solidFill>
                          <a:latin typeface="+mj-lt"/>
                        </a:rPr>
                        <a:t>사용자 테스트 총평 </a:t>
                      </a:r>
                      <a:r>
                        <a:rPr lang="en-US" altLang="ko-KR" sz="1000" b="1" dirty="0" smtClean="0">
                          <a:solidFill>
                            <a:srgbClr val="000000"/>
                          </a:solidFill>
                          <a:latin typeface="+mj-lt"/>
                        </a:rPr>
                        <a:t>:</a:t>
                      </a:r>
                      <a:r>
                        <a:rPr lang="en-US" altLang="ko-KR" sz="1000" b="1" baseline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 </a:t>
                      </a:r>
                      <a:r>
                        <a:rPr lang="ko-KR" altLang="en-US" sz="900" b="0" baseline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시각적인 면을 </a:t>
                      </a:r>
                      <a:r>
                        <a:rPr lang="ko-KR" altLang="en-US" sz="900" b="0" baseline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간결하게 했고 </a:t>
                      </a:r>
                      <a:r>
                        <a:rPr lang="ko-KR" altLang="en-US" sz="900" b="0" baseline="0" dirty="0" err="1" smtClean="0">
                          <a:solidFill>
                            <a:srgbClr val="000000"/>
                          </a:solidFill>
                          <a:latin typeface="+mj-lt"/>
                        </a:rPr>
                        <a:t>뒷</a:t>
                      </a:r>
                      <a:r>
                        <a:rPr lang="ko-KR" altLang="en-US" sz="900" b="0" baseline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 배경과 제품의 이미지가 어울리게 만들었다</a:t>
                      </a:r>
                      <a:r>
                        <a:rPr lang="en-US" altLang="ko-KR" sz="900" b="0" baseline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.</a:t>
                      </a:r>
                      <a:endParaRPr lang="en-US" altLang="ko-KR" sz="900" b="0" baseline="0" dirty="0" smtClean="0">
                        <a:solidFill>
                          <a:srgbClr val="000000"/>
                        </a:solidFill>
                        <a:latin typeface="+mj-lt"/>
                      </a:endParaRPr>
                    </a:p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baseline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하지만 제품에 대한 간략한 설명이 부족해 어떤 제품인지 알 수 없어 아쉬운 느낌이 든다</a:t>
                      </a:r>
                      <a:r>
                        <a:rPr lang="en-US" altLang="ko-KR" sz="900" b="0" baseline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. </a:t>
                      </a:r>
                      <a:r>
                        <a:rPr lang="ko-KR" altLang="en-US" sz="900" b="0" baseline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그리고 컨텐츠 부분에 박스가 살짝 어울리지 못한다는 느낌이 든다</a:t>
                      </a:r>
                      <a:r>
                        <a:rPr lang="en-US" altLang="ko-KR" sz="900" b="0" baseline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.</a:t>
                      </a:r>
                      <a:endParaRPr lang="en-US" altLang="ko-KR" sz="900" b="0" baseline="0" dirty="0" smtClean="0">
                        <a:solidFill>
                          <a:srgbClr val="000000"/>
                        </a:solidFill>
                        <a:latin typeface="+mj-lt"/>
                      </a:endParaRPr>
                    </a:p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900" b="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7158" y="14285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 smtClean="0"/>
              <a:t>사용성테스트</a:t>
            </a:r>
            <a:endParaRPr lang="ko-KR" altLang="en-US" sz="20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8383019"/>
              </p:ext>
            </p:extLst>
          </p:nvPr>
        </p:nvGraphicFramePr>
        <p:xfrm>
          <a:off x="179512" y="620688"/>
          <a:ext cx="8748972" cy="5394947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23042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085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62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39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테스트페이지명</a:t>
                      </a: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dirty="0" err="1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캐논제품</a:t>
                      </a:r>
                      <a:r>
                        <a:rPr lang="ko-KR" altLang="en-US" sz="12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 구매 사이트</a:t>
                      </a:r>
                      <a:endParaRPr lang="ko-KR" altLang="en-US" sz="1200" kern="1200" dirty="0" smtClean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920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23942" marR="23942" marT="11971" marB="11971" anchor="ctr">
                    <a:lnL>
                      <a:noFill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solidFill>
                            <a:srgbClr val="000000"/>
                          </a:solidFill>
                          <a:latin typeface="+mj-lt"/>
                        </a:rPr>
                        <a:t>결과분석 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rgbClr val="000000"/>
                          </a:solidFill>
                          <a:latin typeface="+mj-lt"/>
                        </a:rPr>
                        <a:t>점수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 err="1" smtClean="0">
                          <a:solidFill>
                            <a:srgbClr val="000000"/>
                          </a:solidFill>
                          <a:latin typeface="+mj-lt"/>
                        </a:rPr>
                        <a:t>접근성이</a:t>
                      </a:r>
                      <a:r>
                        <a:rPr lang="ko-KR" altLang="en-US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 충분한가</a:t>
                      </a:r>
                      <a:r>
                        <a:rPr lang="en-US" altLang="ko-KR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en-US" sz="1000" kern="1200" dirty="0" smtClean="0">
                          <a:solidFill>
                            <a:srgbClr val="000000"/>
                          </a:solidFill>
                          <a:latin typeface="+mj-lt"/>
                          <a:ea typeface="+mn-ea"/>
                          <a:cs typeface="+mn-cs"/>
                        </a:rPr>
                        <a:t>5/ </a:t>
                      </a:r>
                      <a:r>
                        <a:rPr lang="en-US" altLang="en-US" sz="1000" kern="1200" dirty="0" smtClean="0">
                          <a:solidFill>
                            <a:srgbClr val="000000"/>
                          </a:solidFill>
                          <a:latin typeface="+mj-lt"/>
                          <a:ea typeface="+mn-ea"/>
                          <a:cs typeface="+mn-cs"/>
                        </a:rPr>
                        <a:t>5</a:t>
                      </a:r>
                      <a:endParaRPr lang="en-US" altLang="en-US" sz="1000" kern="1200" dirty="0">
                        <a:solidFill>
                          <a:srgbClr val="000000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 err="1" smtClean="0">
                          <a:solidFill>
                            <a:srgbClr val="000000"/>
                          </a:solidFill>
                          <a:latin typeface="+mj-lt"/>
                        </a:rPr>
                        <a:t>가독성이</a:t>
                      </a:r>
                      <a:r>
                        <a:rPr lang="ko-KR" altLang="en-US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 좋은가</a:t>
                      </a:r>
                      <a:r>
                        <a:rPr lang="en-US" altLang="ko-KR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3/ </a:t>
                      </a:r>
                      <a:r>
                        <a:rPr lang="en-US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기능</a:t>
                      </a:r>
                      <a:r>
                        <a:rPr lang="ko-KR" altLang="en-US" sz="1000" kern="1200" baseline="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 이용에 대한 구체적인 설명이 없어도 쉽게 조작이 가능한가</a:t>
                      </a:r>
                      <a:r>
                        <a:rPr lang="en-US" altLang="ko-KR" sz="1000" kern="1200" baseline="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5/ 5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색상</a:t>
                      </a:r>
                      <a:r>
                        <a:rPr lang="ko-KR" altLang="en-US" sz="1000" baseline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 디자인이 잘 맞는가</a:t>
                      </a:r>
                      <a:r>
                        <a:rPr lang="en-US" altLang="ko-KR" sz="1000" baseline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4/ 5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이미지 비율이 적절한가</a:t>
                      </a:r>
                      <a:r>
                        <a:rPr lang="en-US" altLang="ko-KR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3/ </a:t>
                      </a:r>
                      <a:r>
                        <a:rPr lang="en-US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메뉴 항목이 적절하게 배치되어 있는가</a:t>
                      </a:r>
                      <a:r>
                        <a:rPr lang="en-US" altLang="ko-KR" sz="1000" dirty="0" smtClean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3/ 5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어떤 페이지든 </a:t>
                      </a:r>
                      <a:r>
                        <a:rPr lang="ko-KR" altLang="en-US" sz="1000" kern="1200" dirty="0" err="1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메인으로</a:t>
                      </a:r>
                      <a:r>
                        <a:rPr lang="ko-KR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 이동할 수 있는가</a:t>
                      </a:r>
                      <a:r>
                        <a:rPr lang="en-US" altLang="ko-KR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5/ 5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어려운 용어를 사용하지 않았나</a:t>
                      </a:r>
                      <a:r>
                        <a:rPr lang="en-US" altLang="ko-KR" sz="1000" b="0" dirty="0" smtClean="0">
                          <a:solidFill>
                            <a:srgbClr val="000000"/>
                          </a:solidFill>
                          <a:latin typeface="+mj-lt"/>
                        </a:rPr>
                        <a:t>?</a:t>
                      </a:r>
                      <a:endParaRPr lang="ko-KR" altLang="en-US" sz="1000" b="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4/ 5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개선안 도출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>
                          <a:solidFill>
                            <a:srgbClr val="000000"/>
                          </a:solidFill>
                          <a:latin typeface="+mj-lt"/>
                          <a:ea typeface="+mn-ea"/>
                          <a:cs typeface="+mn-cs"/>
                        </a:rPr>
                        <a:t>개선여부</a:t>
                      </a:r>
                      <a:r>
                        <a:rPr lang="en-US" altLang="ko-KR" sz="1000" kern="1200" dirty="0">
                          <a:solidFill>
                            <a:srgbClr val="000000"/>
                          </a:solidFill>
                          <a:latin typeface="+mj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kern="1200" dirty="0">
                          <a:solidFill>
                            <a:srgbClr val="000000"/>
                          </a:solidFill>
                          <a:latin typeface="+mj-lt"/>
                          <a:ea typeface="+mn-ea"/>
                          <a:cs typeface="+mn-cs"/>
                        </a:rPr>
                        <a:t>기타</a:t>
                      </a: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세부 페이지로 진입하지 않아도 각 </a:t>
                      </a:r>
                      <a:r>
                        <a:rPr lang="ko-KR" altLang="en-US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제품에 대한 간략한 설명이 나오게 한다</a:t>
                      </a:r>
                      <a:r>
                        <a:rPr lang="en-US" altLang="ko-KR" sz="1000" kern="12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en-US" sz="1000" kern="1200" dirty="0">
                        <a:solidFill>
                          <a:srgbClr val="000000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27852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solidFill>
                          <a:srgbClr val="000000"/>
                        </a:solidFill>
                        <a:latin typeface="+mj-lt"/>
                      </a:endParaRPr>
                    </a:p>
                  </a:txBody>
                  <a:tcPr marL="23942" marR="23942" marT="11971" marB="1197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42844" y="214290"/>
            <a:ext cx="69294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 err="1" smtClean="0">
                <a:solidFill>
                  <a:srgbClr val="D93D7A"/>
                </a:solidFill>
                <a:latin typeface="Rix밝은고딕 B" pitchFamily="18" charset="-127"/>
                <a:ea typeface="Rix밝은고딕 B" pitchFamily="18" charset="-127"/>
              </a:rPr>
              <a:t>프로토타입</a:t>
            </a:r>
            <a:r>
              <a:rPr lang="ko-KR" altLang="en-US" sz="2500" b="1" dirty="0" smtClean="0">
                <a:solidFill>
                  <a:srgbClr val="D93D7A"/>
                </a:solidFill>
                <a:latin typeface="Rix밝은고딕 B" pitchFamily="18" charset="-127"/>
                <a:ea typeface="Rix밝은고딕 B" pitchFamily="18" charset="-127"/>
              </a:rPr>
              <a:t> 기초데이터 수집 및 스케치</a:t>
            </a:r>
            <a:endParaRPr lang="ko-KR" altLang="en-US" sz="2500" b="1" dirty="0">
              <a:solidFill>
                <a:srgbClr val="D93D7A"/>
              </a:solidFill>
              <a:latin typeface="Rix밝은고딕 B" pitchFamily="18" charset="-127"/>
              <a:ea typeface="Rix밝은고딕 B" pitchFamily="18" charset="-127"/>
            </a:endParaRPr>
          </a:p>
        </p:txBody>
      </p:sp>
      <p:sp>
        <p:nvSpPr>
          <p:cNvPr id="29" name="Rectangle 3"/>
          <p:cNvSpPr/>
          <p:nvPr/>
        </p:nvSpPr>
        <p:spPr>
          <a:xfrm>
            <a:off x="285720" y="1214422"/>
            <a:ext cx="8532948" cy="17167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b="1" spc="-1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다른 전자기기 홈페이지와 많이 다른 디자인과 제품 판매가 목적이 아닌 것 같은 기업의 소개가 너무 많다</a:t>
            </a:r>
            <a:r>
              <a:rPr lang="en-US" altLang="ko-KR" sz="1200" b="1" spc="-1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200" b="1" spc="-1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그래서 제품을 판매하기 위한 목적의 홈페이지를 디자인했다</a:t>
            </a:r>
            <a:r>
              <a:rPr lang="en-US" altLang="ko-KR" sz="1200" b="1" spc="-1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200" b="1" spc="-100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31" name="Straight Connector 9"/>
          <p:cNvCxnSpPr/>
          <p:nvPr/>
        </p:nvCxnSpPr>
        <p:spPr>
          <a:xfrm>
            <a:off x="503548" y="4221088"/>
            <a:ext cx="82449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0"/>
          <p:cNvCxnSpPr/>
          <p:nvPr/>
        </p:nvCxnSpPr>
        <p:spPr>
          <a:xfrm>
            <a:off x="503548" y="6669360"/>
            <a:ext cx="8172908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1"/>
          <p:cNvCxnSpPr/>
          <p:nvPr/>
        </p:nvCxnSpPr>
        <p:spPr>
          <a:xfrm>
            <a:off x="503548" y="5589240"/>
            <a:ext cx="8172908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 Box 14"/>
          <p:cNvSpPr txBox="1">
            <a:spLocks noChangeArrowheads="1"/>
          </p:cNvSpPr>
          <p:nvPr/>
        </p:nvSpPr>
        <p:spPr bwMode="auto">
          <a:xfrm>
            <a:off x="305194" y="764704"/>
            <a:ext cx="1728192" cy="33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0000" tIns="46800" rIns="90000" bIns="46800">
            <a:spAutoFit/>
          </a:bodyPr>
          <a:lstStyle/>
          <a:p>
            <a:pPr marL="228600" indent="-228600">
              <a:lnSpc>
                <a:spcPct val="150000"/>
              </a:lnSpc>
              <a:defRPr/>
            </a:pPr>
            <a:r>
              <a:rPr lang="ko-KR" altLang="en-US" sz="1200" b="1" spc="-100" dirty="0" smtClean="0">
                <a:latin typeface="맑은 고딕" pitchFamily="50" charset="-127"/>
                <a:ea typeface="맑은 고딕" pitchFamily="50" charset="-127"/>
              </a:rPr>
              <a:t>프로젝트 목표 및 설명 </a:t>
            </a:r>
            <a:r>
              <a:rPr lang="en-US" altLang="ko-KR" sz="1200" b="1" spc="-100" dirty="0" smtClean="0">
                <a:latin typeface="맑은 고딕" pitchFamily="50" charset="-127"/>
                <a:ea typeface="맑은 고딕" pitchFamily="50" charset="-127"/>
              </a:rPr>
              <a:t>:</a:t>
            </a:r>
            <a:endParaRPr lang="en-US" altLang="ko-KR" sz="1200" b="1" spc="-1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Text Box 14"/>
          <p:cNvSpPr txBox="1">
            <a:spLocks noChangeArrowheads="1"/>
          </p:cNvSpPr>
          <p:nvPr/>
        </p:nvSpPr>
        <p:spPr bwMode="auto">
          <a:xfrm>
            <a:off x="467544" y="3140968"/>
            <a:ext cx="8319298" cy="371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0000" tIns="46800" rIns="90000" bIns="46800">
            <a:spAutoFit/>
          </a:bodyPr>
          <a:lstStyle/>
          <a:p>
            <a:pPr marL="228600" indent="-228600">
              <a:lnSpc>
                <a:spcPct val="150000"/>
              </a:lnSpc>
              <a:defRPr/>
            </a:pPr>
            <a:r>
              <a:rPr lang="ko-KR" altLang="en-US" sz="1200" spc="-100" dirty="0" smtClean="0">
                <a:latin typeface="맑은 고딕" pitchFamily="50" charset="-127"/>
                <a:ea typeface="맑은 고딕" pitchFamily="50" charset="-127"/>
              </a:rPr>
              <a:t>장점 </a:t>
            </a:r>
            <a:r>
              <a:rPr lang="en-US" altLang="ko-KR" sz="1200" spc="-100" dirty="0" smtClean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1200" spc="-100" dirty="0" smtClean="0">
                <a:latin typeface="맑은 고딕" pitchFamily="50" charset="-127"/>
                <a:ea typeface="맑은 고딕" pitchFamily="50" charset="-127"/>
              </a:rPr>
              <a:t>제품의 사진을 메인 이미지로 둬서 훨씬 더 빠르고 구매하기 쉽게 디자인했다</a:t>
            </a:r>
            <a:r>
              <a:rPr lang="en-US" altLang="ko-KR" sz="1200" spc="-10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200" spc="-1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8" name="Text Box 14"/>
          <p:cNvSpPr txBox="1">
            <a:spLocks noChangeArrowheads="1"/>
          </p:cNvSpPr>
          <p:nvPr/>
        </p:nvSpPr>
        <p:spPr bwMode="auto">
          <a:xfrm>
            <a:off x="467544" y="4378009"/>
            <a:ext cx="8319298" cy="6127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0000" tIns="46800" rIns="90000" bIns="46800">
            <a:spAutoFit/>
          </a:bodyPr>
          <a:lstStyle/>
          <a:p>
            <a:pPr marL="228600" indent="-228600">
              <a:lnSpc>
                <a:spcPct val="150000"/>
              </a:lnSpc>
              <a:defRPr/>
            </a:pPr>
            <a:r>
              <a:rPr lang="ko-KR" altLang="en-US" sz="1200" spc="-100" dirty="0" smtClean="0">
                <a:latin typeface="맑은 고딕" pitchFamily="50" charset="-127"/>
                <a:ea typeface="맑은 고딕" pitchFamily="50" charset="-127"/>
              </a:rPr>
              <a:t>기대효과 </a:t>
            </a:r>
            <a:r>
              <a:rPr lang="en-US" altLang="ko-KR" sz="1200" spc="-100" dirty="0" smtClean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1200" spc="-100" dirty="0" smtClean="0">
                <a:latin typeface="맑은 고딕" pitchFamily="50" charset="-127"/>
                <a:ea typeface="맑은 고딕" pitchFamily="50" charset="-127"/>
              </a:rPr>
              <a:t>회색으로 더 고급스러운 느낌과 다양한 색을 사용하지 않아서 제품의 이미지에 더 집중할 수 있고</a:t>
            </a:r>
            <a:r>
              <a:rPr lang="en-US" altLang="ko-KR" sz="1200" spc="-100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200" spc="-100" dirty="0" smtClean="0">
                <a:latin typeface="맑은 고딕" pitchFamily="50" charset="-127"/>
                <a:ea typeface="맑은 고딕" pitchFamily="50" charset="-127"/>
              </a:rPr>
              <a:t>인기제품이나 신제품을 바로바로 알 수 있게 함</a:t>
            </a:r>
            <a:endParaRPr lang="en-US" altLang="ko-KR" sz="1200" spc="-1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9" name="Text Box 14"/>
          <p:cNvSpPr txBox="1">
            <a:spLocks noChangeArrowheads="1"/>
          </p:cNvSpPr>
          <p:nvPr/>
        </p:nvSpPr>
        <p:spPr bwMode="auto">
          <a:xfrm>
            <a:off x="395536" y="5638889"/>
            <a:ext cx="8319868" cy="371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0000" tIns="46800" rIns="90000" bIns="46800">
            <a:spAutoFit/>
          </a:bodyPr>
          <a:lstStyle/>
          <a:p>
            <a:pPr marL="228600" indent="-228600">
              <a:lnSpc>
                <a:spcPct val="150000"/>
              </a:lnSpc>
              <a:defRPr/>
            </a:pPr>
            <a:r>
              <a:rPr lang="ko-KR" altLang="en-US" sz="1200" spc="-100" dirty="0" smtClean="0">
                <a:latin typeface="맑은 고딕" pitchFamily="50" charset="-127"/>
                <a:ea typeface="맑은 고딕" pitchFamily="50" charset="-127"/>
              </a:rPr>
              <a:t>핵심 </a:t>
            </a:r>
            <a:r>
              <a:rPr lang="ko-KR" altLang="en-US" sz="1200" spc="-100" dirty="0" err="1" smtClean="0">
                <a:latin typeface="맑은 고딕" pitchFamily="50" charset="-127"/>
                <a:ea typeface="맑은 고딕" pitchFamily="50" charset="-127"/>
              </a:rPr>
              <a:t>타켓</a:t>
            </a:r>
            <a:r>
              <a:rPr lang="ko-KR" altLang="en-US" sz="1200" spc="-100" dirty="0" smtClean="0">
                <a:latin typeface="맑은 고딕" pitchFamily="50" charset="-127"/>
                <a:ea typeface="맑은 고딕" pitchFamily="50" charset="-127"/>
              </a:rPr>
              <a:t> 대상자 </a:t>
            </a:r>
            <a:r>
              <a:rPr lang="en-US" altLang="ko-KR" sz="1200" spc="-100" dirty="0" smtClean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1200" spc="-100" dirty="0" smtClean="0">
                <a:latin typeface="맑은 고딕" pitchFamily="50" charset="-127"/>
                <a:ea typeface="맑은 고딕" pitchFamily="50" charset="-127"/>
              </a:rPr>
              <a:t>전자기기 주로 카메라 사용자의 </a:t>
            </a:r>
            <a:r>
              <a:rPr lang="ko-KR" altLang="en-US" sz="1200" spc="-100" dirty="0" err="1" smtClean="0">
                <a:latin typeface="맑은 고딕" pitchFamily="50" charset="-127"/>
                <a:ea typeface="맑은 고딕" pitchFamily="50" charset="-127"/>
              </a:rPr>
              <a:t>제품구매자</a:t>
            </a:r>
            <a:endParaRPr lang="en-US" altLang="ko-KR" sz="1200" spc="-100" dirty="0" smtClean="0"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직사각형 14"/>
          <p:cNvSpPr/>
          <p:nvPr/>
        </p:nvSpPr>
        <p:spPr>
          <a:xfrm>
            <a:off x="2369490" y="583649"/>
            <a:ext cx="6417108" cy="685111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 anchor="t">
            <a:no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종합 의견</a:t>
            </a:r>
            <a:endParaRPr lang="en-US" altLang="ko-KR" sz="8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800" spc="100" dirty="0" smtClean="0">
                <a:latin typeface="나눔고딕" pitchFamily="50" charset="-127"/>
                <a:ea typeface="나눔고딕" pitchFamily="50" charset="-127"/>
              </a:rPr>
              <a:t>소니의 제품을 구매하려고 한다면 확실히 보기 쉽게 디자인이 되어 있다</a:t>
            </a:r>
            <a:r>
              <a:rPr lang="en-US" altLang="ko-KR" sz="800" spc="100" dirty="0" smtClean="0"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800" spc="1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800" spc="100" dirty="0" smtClean="0">
                <a:latin typeface="맑은 고딕" pitchFamily="50" charset="-127"/>
                <a:ea typeface="맑은 고딕" pitchFamily="50" charset="-127"/>
              </a:rPr>
              <a:t>제품에 많은 치중이 되어 있는 것 같고 </a:t>
            </a:r>
            <a:r>
              <a:rPr lang="ko-KR" altLang="en-US" sz="800" spc="100" dirty="0" err="1" smtClean="0">
                <a:latin typeface="맑은 고딕" pitchFamily="50" charset="-127"/>
                <a:ea typeface="맑은 고딕" pitchFamily="50" charset="-127"/>
              </a:rPr>
              <a:t>뒷</a:t>
            </a:r>
            <a:r>
              <a:rPr lang="ko-KR" altLang="en-US" sz="800" spc="100" dirty="0" smtClean="0">
                <a:latin typeface="맑은 고딕" pitchFamily="50" charset="-127"/>
                <a:ea typeface="맑은 고딕" pitchFamily="50" charset="-127"/>
              </a:rPr>
              <a:t> 배경도 없이 이미지만 붙어 있는 느낌이다</a:t>
            </a:r>
            <a:r>
              <a:rPr lang="en-US" altLang="ko-KR" sz="800" spc="10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ko-KR" altLang="en-US" sz="800" spc="1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>
            <a:off x="2307724" y="1923911"/>
            <a:ext cx="0" cy="4453962"/>
          </a:xfrm>
          <a:prstGeom prst="line">
            <a:avLst/>
          </a:prstGeom>
          <a:noFill/>
          <a:ln w="3175">
            <a:solidFill>
              <a:srgbClr val="DDDDDD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ko-KR" altLang="en-US"/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5796136" y="1923911"/>
            <a:ext cx="0" cy="4453962"/>
          </a:xfrm>
          <a:prstGeom prst="line">
            <a:avLst/>
          </a:prstGeom>
          <a:noFill/>
          <a:ln w="3175">
            <a:solidFill>
              <a:srgbClr val="DDDDDD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ko-KR" altLang="en-US"/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399202" y="1870606"/>
            <a:ext cx="1836738" cy="9907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7269" tIns="43635" rIns="87269" bIns="43635"/>
          <a:lstStyle/>
          <a:p>
            <a:pPr defTabSz="873125">
              <a:lnSpc>
                <a:spcPct val="110000"/>
              </a:lnSpc>
            </a:pP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소니</a:t>
            </a:r>
            <a:r>
              <a:rPr lang="en-US" altLang="ko-KR" sz="1200" dirty="0" smtClean="0">
                <a:solidFill>
                  <a:srgbClr val="808000"/>
                </a:solidFill>
                <a:latin typeface="나눔고딕" pitchFamily="50" charset="-127"/>
                <a:ea typeface="나눔고딕" pitchFamily="50" charset="-127"/>
              </a:rPr>
              <a:t>https</a:t>
            </a:r>
            <a:r>
              <a:rPr lang="en-US" altLang="ko-KR" sz="1200" dirty="0">
                <a:solidFill>
                  <a:srgbClr val="808000"/>
                </a:solidFill>
                <a:latin typeface="나눔고딕" pitchFamily="50" charset="-127"/>
                <a:ea typeface="나눔고딕" pitchFamily="50" charset="-127"/>
              </a:rPr>
              <a:t>://www.sony.co.kr/</a:t>
            </a:r>
            <a:endParaRPr lang="en-US" altLang="ko-KR" sz="1200" b="0" dirty="0">
              <a:solidFill>
                <a:srgbClr val="80800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auto">
          <a:xfrm>
            <a:off x="2379955" y="1982085"/>
            <a:ext cx="1106488" cy="359953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defTabSz="581025"/>
            <a:r>
              <a:rPr lang="en-US" altLang="ko-KR" sz="12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Contents</a:t>
            </a: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2379955" y="2667450"/>
            <a:ext cx="1106488" cy="359953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defTabSz="581025"/>
            <a:r>
              <a:rPr lang="en-US" altLang="ko-KR" sz="12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UI</a:t>
            </a:r>
          </a:p>
        </p:txBody>
      </p:sp>
      <p:sp>
        <p:nvSpPr>
          <p:cNvPr id="12" name="AutoShape 10"/>
          <p:cNvSpPr>
            <a:spLocks noChangeArrowheads="1"/>
          </p:cNvSpPr>
          <p:nvPr/>
        </p:nvSpPr>
        <p:spPr bwMode="auto">
          <a:xfrm>
            <a:off x="2379955" y="3519821"/>
            <a:ext cx="1106488" cy="359953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defTabSz="581025"/>
            <a:r>
              <a:rPr lang="en-US" altLang="ko-KR" sz="12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Visual</a:t>
            </a:r>
          </a:p>
        </p:txBody>
      </p:sp>
      <p:sp>
        <p:nvSpPr>
          <p:cNvPr id="14" name="AutoShape 12"/>
          <p:cNvSpPr>
            <a:spLocks noChangeArrowheads="1"/>
          </p:cNvSpPr>
          <p:nvPr/>
        </p:nvSpPr>
        <p:spPr bwMode="auto">
          <a:xfrm>
            <a:off x="2379955" y="4411895"/>
            <a:ext cx="1106488" cy="359953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defTabSz="581025"/>
            <a:r>
              <a:rPr lang="en-US" altLang="ko-KR" sz="8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Theme &amp; Massage</a:t>
            </a:r>
          </a:p>
        </p:txBody>
      </p:sp>
      <p:sp>
        <p:nvSpPr>
          <p:cNvPr id="15" name="AutoShape 13"/>
          <p:cNvSpPr>
            <a:spLocks noChangeArrowheads="1"/>
          </p:cNvSpPr>
          <p:nvPr/>
        </p:nvSpPr>
        <p:spPr bwMode="auto">
          <a:xfrm>
            <a:off x="2379955" y="5140605"/>
            <a:ext cx="1106488" cy="359953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defTabSz="581025"/>
            <a:r>
              <a:rPr lang="en-US" altLang="ko-KR" sz="12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Support</a:t>
            </a:r>
          </a:p>
        </p:txBody>
      </p: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3478506" y="1900705"/>
            <a:ext cx="2285826" cy="585378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연계성이 높고 소개 컨텐트로써 성실한가</a:t>
            </a:r>
            <a:r>
              <a: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서비스에 적당한 컨텐트인가</a:t>
            </a:r>
            <a:r>
              <a: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차별화 된 컨텐트는 만족스러운가</a:t>
            </a:r>
            <a:r>
              <a: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  <a:endParaRPr lang="ko-KR" altLang="en-US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3478506" y="2597578"/>
            <a:ext cx="2357834" cy="510909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사용성이 높은 UI구조인가</a:t>
            </a:r>
            <a:r>
              <a:rPr lang="ko-KR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  <a:endParaRPr lang="en-US" altLang="ko-KR" sz="800" b="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분류체계의 명확성을 가지고 있는가</a:t>
            </a:r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?</a:t>
            </a:r>
            <a:endParaRPr lang="ko-KR" altLang="ko-KR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네비게이션은 효율적인 구조인가?</a:t>
            </a:r>
            <a:endParaRPr lang="ko-KR" altLang="en-US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3478506" y="3247299"/>
            <a:ext cx="2357834" cy="991041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디자인은 세련되었는가</a:t>
            </a:r>
            <a:r>
              <a:rPr lang="ko-KR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  <a:endParaRPr lang="en-US" altLang="ko-KR" sz="800" b="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브랜드의 이미지가 잘 적용된 색상인가</a:t>
            </a:r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동적요소가 </a:t>
            </a: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있는가?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주요 요소가 눈에 띄이는가</a:t>
            </a:r>
            <a:r>
              <a:rPr lang="ko-KR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  <a:endParaRPr lang="en-US" altLang="ko-KR" sz="800" b="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적절한 가독성을 제공하고 있는가</a:t>
            </a:r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?</a:t>
            </a:r>
            <a:endParaRPr lang="ko-KR" altLang="ko-KR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이벤트 및 홍보 영역이 있는가?</a:t>
            </a:r>
            <a:endParaRPr lang="ko-KR" altLang="en-US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3478506" y="4358637"/>
            <a:ext cx="2357834" cy="585378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주제 및 사이트 컨셉이 명확한가?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말하고자 하는 요소 파악이 분명한가?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메시지를 전달하기 위한 메뉴가 존재하는가?</a:t>
            </a:r>
            <a:endParaRPr lang="ko-KR" altLang="en-US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Rectangle 19"/>
          <p:cNvSpPr>
            <a:spLocks noChangeArrowheads="1"/>
          </p:cNvSpPr>
          <p:nvPr/>
        </p:nvSpPr>
        <p:spPr bwMode="auto">
          <a:xfrm>
            <a:off x="3478506" y="5075870"/>
            <a:ext cx="2285826" cy="585378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고객지원 요소는 충분한가?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고객지원 정보의 접근성은?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정보의 비교 및 습득이 용이한가?</a:t>
            </a:r>
            <a:endParaRPr lang="ko-KR" altLang="en-US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2" name="Group 260"/>
          <p:cNvGrpSpPr/>
          <p:nvPr/>
        </p:nvGrpSpPr>
        <p:grpSpPr>
          <a:xfrm>
            <a:off x="435740" y="1496381"/>
            <a:ext cx="8288872" cy="260857"/>
            <a:chOff x="435740" y="1496381"/>
            <a:chExt cx="8288872" cy="281963"/>
          </a:xfrm>
        </p:grpSpPr>
        <p:sp>
          <p:nvSpPr>
            <p:cNvPr id="5" name="Text Box 3"/>
            <p:cNvSpPr txBox="1">
              <a:spLocks noChangeArrowheads="1"/>
            </p:cNvSpPr>
            <p:nvPr/>
          </p:nvSpPr>
          <p:spPr bwMode="auto">
            <a:xfrm>
              <a:off x="435740" y="1496381"/>
              <a:ext cx="1876645" cy="266143"/>
            </a:xfrm>
            <a:prstGeom prst="rect">
              <a:avLst/>
            </a:prstGeom>
            <a:solidFill>
              <a:srgbClr val="DDDDDD"/>
            </a:solidFill>
            <a:ln w="9525" algn="ctr">
              <a:noFill/>
              <a:prstDash val="dash"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ko-KR" altLang="en-US" sz="10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분석 대상</a:t>
              </a:r>
              <a:endParaRPr lang="ko-KR" altLang="en-US" sz="10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2361938" y="1496381"/>
              <a:ext cx="3434198" cy="281963"/>
            </a:xfrm>
            <a:prstGeom prst="rect">
              <a:avLst/>
            </a:prstGeom>
            <a:solidFill>
              <a:srgbClr val="DDDDDD"/>
            </a:solidFill>
            <a:ln w="9525" algn="ctr">
              <a:noFill/>
              <a:prstDash val="dash"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ko-KR" altLang="en-US" sz="1000" b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분석 기준</a:t>
              </a:r>
            </a:p>
          </p:txBody>
        </p:sp>
        <p:sp>
          <p:nvSpPr>
            <p:cNvPr id="28" name="Text Box 26"/>
            <p:cNvSpPr txBox="1">
              <a:spLocks noChangeArrowheads="1"/>
            </p:cNvSpPr>
            <p:nvPr/>
          </p:nvSpPr>
          <p:spPr bwMode="auto">
            <a:xfrm>
              <a:off x="5844208" y="1496381"/>
              <a:ext cx="2880404" cy="266143"/>
            </a:xfrm>
            <a:prstGeom prst="rect">
              <a:avLst/>
            </a:prstGeom>
            <a:solidFill>
              <a:srgbClr val="DDDDDD"/>
            </a:solidFill>
            <a:ln w="9525" algn="ctr">
              <a:noFill/>
              <a:prstDash val="dash"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ko-KR" altLang="en-US" sz="10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주요 내용 </a:t>
              </a:r>
              <a:r>
                <a:rPr lang="ko-KR" altLang="en-US" sz="1000" b="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및 </a:t>
              </a:r>
              <a:r>
                <a:rPr lang="ko-KR" altLang="en-US" sz="10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평가 방법</a:t>
              </a:r>
              <a:endParaRPr lang="ko-KR" altLang="en-US" sz="10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3" name="Group 253"/>
          <p:cNvGrpSpPr/>
          <p:nvPr/>
        </p:nvGrpSpPr>
        <p:grpSpPr>
          <a:xfrm>
            <a:off x="2361538" y="2502017"/>
            <a:ext cx="6310083" cy="2439151"/>
            <a:chOff x="2339752" y="2540213"/>
            <a:chExt cx="6363674" cy="2129965"/>
          </a:xfrm>
        </p:grpSpPr>
        <p:sp>
          <p:nvSpPr>
            <p:cNvPr id="30" name="Line 30"/>
            <p:cNvSpPr>
              <a:spLocks noChangeShapeType="1"/>
            </p:cNvSpPr>
            <p:nvPr/>
          </p:nvSpPr>
          <p:spPr bwMode="auto">
            <a:xfrm>
              <a:off x="2350642" y="2540213"/>
              <a:ext cx="6352784" cy="0"/>
            </a:xfrm>
            <a:prstGeom prst="line">
              <a:avLst/>
            </a:prstGeom>
            <a:noFill/>
            <a:ln w="3175">
              <a:solidFill>
                <a:schemeClr val="folHlink"/>
              </a:solidFill>
              <a:prstDash val="dash"/>
              <a:round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ko-KR" altLang="en-US"/>
            </a:p>
          </p:txBody>
        </p:sp>
        <p:sp>
          <p:nvSpPr>
            <p:cNvPr id="31" name="Line 32"/>
            <p:cNvSpPr>
              <a:spLocks noChangeShapeType="1"/>
            </p:cNvSpPr>
            <p:nvPr/>
          </p:nvSpPr>
          <p:spPr bwMode="auto">
            <a:xfrm>
              <a:off x="2350642" y="3126001"/>
              <a:ext cx="6352784" cy="0"/>
            </a:xfrm>
            <a:prstGeom prst="line">
              <a:avLst/>
            </a:prstGeom>
            <a:noFill/>
            <a:ln w="3175">
              <a:solidFill>
                <a:schemeClr val="folHlink"/>
              </a:solidFill>
              <a:prstDash val="dash"/>
              <a:round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ko-KR" altLang="en-US"/>
            </a:p>
          </p:txBody>
        </p:sp>
        <p:sp>
          <p:nvSpPr>
            <p:cNvPr id="32" name="Line 33"/>
            <p:cNvSpPr>
              <a:spLocks noChangeShapeType="1"/>
            </p:cNvSpPr>
            <p:nvPr/>
          </p:nvSpPr>
          <p:spPr bwMode="auto">
            <a:xfrm>
              <a:off x="2339752" y="4084538"/>
              <a:ext cx="6352784" cy="0"/>
            </a:xfrm>
            <a:prstGeom prst="line">
              <a:avLst/>
            </a:prstGeom>
            <a:noFill/>
            <a:ln w="3175">
              <a:solidFill>
                <a:schemeClr val="folHlink"/>
              </a:solidFill>
              <a:prstDash val="dash"/>
              <a:round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ko-KR" altLang="en-US"/>
            </a:p>
          </p:txBody>
        </p:sp>
        <p:sp>
          <p:nvSpPr>
            <p:cNvPr id="34" name="Line 35"/>
            <p:cNvSpPr>
              <a:spLocks noChangeShapeType="1"/>
            </p:cNvSpPr>
            <p:nvPr/>
          </p:nvSpPr>
          <p:spPr bwMode="auto">
            <a:xfrm>
              <a:off x="2350642" y="4670178"/>
              <a:ext cx="6352784" cy="0"/>
            </a:xfrm>
            <a:prstGeom prst="line">
              <a:avLst/>
            </a:prstGeom>
            <a:noFill/>
            <a:ln w="3175">
              <a:solidFill>
                <a:schemeClr val="folHlink"/>
              </a:solidFill>
              <a:prstDash val="dash"/>
              <a:round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195" name="Rectangle 20"/>
          <p:cNvSpPr>
            <a:spLocks noChangeArrowheads="1"/>
          </p:cNvSpPr>
          <p:nvPr/>
        </p:nvSpPr>
        <p:spPr bwMode="auto">
          <a:xfrm>
            <a:off x="5860642" y="3747460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96" name="Rectangle 21"/>
          <p:cNvSpPr>
            <a:spLocks noChangeArrowheads="1"/>
          </p:cNvSpPr>
          <p:nvPr/>
        </p:nvSpPr>
        <p:spPr bwMode="auto">
          <a:xfrm>
            <a:off x="5993992" y="3747460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97" name="Rectangle 22"/>
          <p:cNvSpPr>
            <a:spLocks noChangeArrowheads="1"/>
          </p:cNvSpPr>
          <p:nvPr/>
        </p:nvSpPr>
        <p:spPr bwMode="auto">
          <a:xfrm>
            <a:off x="6127342" y="3747460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98" name="Rectangle 23"/>
          <p:cNvSpPr>
            <a:spLocks noChangeArrowheads="1"/>
          </p:cNvSpPr>
          <p:nvPr/>
        </p:nvSpPr>
        <p:spPr bwMode="auto">
          <a:xfrm>
            <a:off x="6260692" y="3747460"/>
            <a:ext cx="134937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99" name="Rectangle 24"/>
          <p:cNvSpPr>
            <a:spLocks noChangeArrowheads="1"/>
          </p:cNvSpPr>
          <p:nvPr/>
        </p:nvSpPr>
        <p:spPr bwMode="auto">
          <a:xfrm>
            <a:off x="6395629" y="3747460"/>
            <a:ext cx="134938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262" name="직사각형 14"/>
          <p:cNvSpPr/>
          <p:nvPr/>
        </p:nvSpPr>
        <p:spPr>
          <a:xfrm>
            <a:off x="371683" y="580445"/>
            <a:ext cx="1934195" cy="68831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 anchor="ctr" anchorCtr="0">
            <a:noAutofit/>
          </a:bodyPr>
          <a:lstStyle/>
          <a:p>
            <a:pPr algn="ctr"/>
            <a:endParaRPr lang="ko-KR" altLang="en-US" sz="800" b="1" spc="-170" dirty="0">
              <a:solidFill>
                <a:srgbClr val="FF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8" name="Rectangle 20"/>
          <p:cNvSpPr>
            <a:spLocks noChangeArrowheads="1"/>
          </p:cNvSpPr>
          <p:nvPr/>
        </p:nvSpPr>
        <p:spPr bwMode="auto">
          <a:xfrm>
            <a:off x="5860642" y="3909448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64" name="Rectangle 21"/>
          <p:cNvSpPr>
            <a:spLocks noChangeArrowheads="1"/>
          </p:cNvSpPr>
          <p:nvPr/>
        </p:nvSpPr>
        <p:spPr bwMode="auto">
          <a:xfrm>
            <a:off x="5993992" y="3909448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70" name="Rectangle 22"/>
          <p:cNvSpPr>
            <a:spLocks noChangeArrowheads="1"/>
          </p:cNvSpPr>
          <p:nvPr/>
        </p:nvSpPr>
        <p:spPr bwMode="auto">
          <a:xfrm>
            <a:off x="6127342" y="3909448"/>
            <a:ext cx="134937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76" name="Rectangle 23"/>
          <p:cNvSpPr>
            <a:spLocks noChangeArrowheads="1"/>
          </p:cNvSpPr>
          <p:nvPr/>
        </p:nvSpPr>
        <p:spPr bwMode="auto">
          <a:xfrm>
            <a:off x="6260692" y="3909448"/>
            <a:ext cx="134937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82" name="Rectangle 24"/>
          <p:cNvSpPr>
            <a:spLocks noChangeArrowheads="1"/>
          </p:cNvSpPr>
          <p:nvPr/>
        </p:nvSpPr>
        <p:spPr bwMode="auto">
          <a:xfrm>
            <a:off x="6395629" y="3909448"/>
            <a:ext cx="134938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88" name="Rectangle 20"/>
          <p:cNvSpPr>
            <a:spLocks noChangeArrowheads="1"/>
          </p:cNvSpPr>
          <p:nvPr/>
        </p:nvSpPr>
        <p:spPr bwMode="auto">
          <a:xfrm>
            <a:off x="5860642" y="4075266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94" name="Rectangle 21"/>
          <p:cNvSpPr>
            <a:spLocks noChangeArrowheads="1"/>
          </p:cNvSpPr>
          <p:nvPr/>
        </p:nvSpPr>
        <p:spPr bwMode="auto">
          <a:xfrm>
            <a:off x="5993992" y="4075266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200" name="Rectangle 22"/>
          <p:cNvSpPr>
            <a:spLocks noChangeArrowheads="1"/>
          </p:cNvSpPr>
          <p:nvPr/>
        </p:nvSpPr>
        <p:spPr bwMode="auto">
          <a:xfrm>
            <a:off x="6127342" y="4075266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206" name="Rectangle 23"/>
          <p:cNvSpPr>
            <a:spLocks noChangeArrowheads="1"/>
          </p:cNvSpPr>
          <p:nvPr/>
        </p:nvSpPr>
        <p:spPr bwMode="auto">
          <a:xfrm>
            <a:off x="6260692" y="4075266"/>
            <a:ext cx="134937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212" name="Rectangle 24"/>
          <p:cNvSpPr>
            <a:spLocks noChangeArrowheads="1"/>
          </p:cNvSpPr>
          <p:nvPr/>
        </p:nvSpPr>
        <p:spPr bwMode="auto">
          <a:xfrm>
            <a:off x="6395629" y="4075266"/>
            <a:ext cx="134938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grpSp>
        <p:nvGrpSpPr>
          <p:cNvPr id="4" name="Group 267"/>
          <p:cNvGrpSpPr/>
          <p:nvPr/>
        </p:nvGrpSpPr>
        <p:grpSpPr>
          <a:xfrm>
            <a:off x="5860642" y="3230228"/>
            <a:ext cx="2711886" cy="670953"/>
            <a:chOff x="5860642" y="3230228"/>
            <a:chExt cx="2711886" cy="670953"/>
          </a:xfrm>
        </p:grpSpPr>
        <p:sp>
          <p:nvSpPr>
            <p:cNvPr id="189" name="Rectangle 20"/>
            <p:cNvSpPr>
              <a:spLocks noChangeArrowheads="1"/>
            </p:cNvSpPr>
            <p:nvPr/>
          </p:nvSpPr>
          <p:spPr bwMode="auto">
            <a:xfrm>
              <a:off x="58606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190" name="Rectangle 21"/>
            <p:cNvSpPr>
              <a:spLocks noChangeArrowheads="1"/>
            </p:cNvSpPr>
            <p:nvPr/>
          </p:nvSpPr>
          <p:spPr bwMode="auto">
            <a:xfrm>
              <a:off x="5993992" y="3581642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191" name="Rectangle 22"/>
            <p:cNvSpPr>
              <a:spLocks noChangeArrowheads="1"/>
            </p:cNvSpPr>
            <p:nvPr/>
          </p:nvSpPr>
          <p:spPr bwMode="auto">
            <a:xfrm>
              <a:off x="6127342" y="3581642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192" name="Rectangle 23"/>
            <p:cNvSpPr>
              <a:spLocks noChangeArrowheads="1"/>
            </p:cNvSpPr>
            <p:nvPr/>
          </p:nvSpPr>
          <p:spPr bwMode="auto">
            <a:xfrm>
              <a:off x="6260692" y="3581642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193" name="Rectangle 24"/>
            <p:cNvSpPr>
              <a:spLocks noChangeArrowheads="1"/>
            </p:cNvSpPr>
            <p:nvPr/>
          </p:nvSpPr>
          <p:spPr bwMode="auto">
            <a:xfrm>
              <a:off x="6395629" y="3581642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56" name="Rectangle 25"/>
            <p:cNvSpPr>
              <a:spLocks noChangeArrowheads="1"/>
            </p:cNvSpPr>
            <p:nvPr/>
          </p:nvSpPr>
          <p:spPr bwMode="auto">
            <a:xfrm>
              <a:off x="6516216" y="3230228"/>
              <a:ext cx="2056312" cy="670953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디자인이 많이 간결 해서 어느 정도의 세</a:t>
              </a:r>
              <a:endParaRPr lang="en-US" altLang="ko-KR" sz="800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b="0" dirty="0" err="1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련함은</a:t>
              </a: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 있지만 오히려 너무 간결 해서 대</a:t>
              </a:r>
              <a:endParaRPr lang="en-US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충이라는 느낌을 받고 브랜드 색상도 잘 </a:t>
              </a:r>
              <a:endParaRPr lang="en-US" altLang="ko-KR" sz="800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모르겠다</a:t>
              </a:r>
              <a:r>
                <a:rPr lang="en-US" altLang="ko-KR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  <a:endPara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18" name="Rectangle 20"/>
            <p:cNvSpPr>
              <a:spLocks noChangeArrowheads="1"/>
            </p:cNvSpPr>
            <p:nvPr/>
          </p:nvSpPr>
          <p:spPr bwMode="auto">
            <a:xfrm>
              <a:off x="58606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24" name="Rectangle 21"/>
            <p:cNvSpPr>
              <a:spLocks noChangeArrowheads="1"/>
            </p:cNvSpPr>
            <p:nvPr/>
          </p:nvSpPr>
          <p:spPr bwMode="auto">
            <a:xfrm>
              <a:off x="59939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30" name="Rectangle 22"/>
            <p:cNvSpPr>
              <a:spLocks noChangeArrowheads="1"/>
            </p:cNvSpPr>
            <p:nvPr/>
          </p:nvSpPr>
          <p:spPr bwMode="auto">
            <a:xfrm>
              <a:off x="61273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36" name="Rectangle 23"/>
            <p:cNvSpPr>
              <a:spLocks noChangeArrowheads="1"/>
            </p:cNvSpPr>
            <p:nvPr/>
          </p:nvSpPr>
          <p:spPr bwMode="auto">
            <a:xfrm>
              <a:off x="6260692" y="3253839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42" name="Rectangle 24"/>
            <p:cNvSpPr>
              <a:spLocks noChangeArrowheads="1"/>
            </p:cNvSpPr>
            <p:nvPr/>
          </p:nvSpPr>
          <p:spPr bwMode="auto">
            <a:xfrm>
              <a:off x="6395629" y="3253839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48" name="Rectangle 20"/>
            <p:cNvSpPr>
              <a:spLocks noChangeArrowheads="1"/>
            </p:cNvSpPr>
            <p:nvPr/>
          </p:nvSpPr>
          <p:spPr bwMode="auto">
            <a:xfrm>
              <a:off x="58606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60" name="Rectangle 21"/>
            <p:cNvSpPr>
              <a:spLocks noChangeArrowheads="1"/>
            </p:cNvSpPr>
            <p:nvPr/>
          </p:nvSpPr>
          <p:spPr bwMode="auto">
            <a:xfrm>
              <a:off x="599399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65" name="Rectangle 22"/>
            <p:cNvSpPr>
              <a:spLocks noChangeArrowheads="1"/>
            </p:cNvSpPr>
            <p:nvPr/>
          </p:nvSpPr>
          <p:spPr bwMode="auto">
            <a:xfrm>
              <a:off x="612734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66" name="Rectangle 23"/>
            <p:cNvSpPr>
              <a:spLocks noChangeArrowheads="1"/>
            </p:cNvSpPr>
            <p:nvPr/>
          </p:nvSpPr>
          <p:spPr bwMode="auto">
            <a:xfrm>
              <a:off x="626069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67" name="Rectangle 24"/>
            <p:cNvSpPr>
              <a:spLocks noChangeArrowheads="1"/>
            </p:cNvSpPr>
            <p:nvPr/>
          </p:nvSpPr>
          <p:spPr bwMode="auto">
            <a:xfrm>
              <a:off x="6395629" y="3419657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22" name="Group 268"/>
          <p:cNvGrpSpPr/>
          <p:nvPr/>
        </p:nvGrpSpPr>
        <p:grpSpPr>
          <a:xfrm>
            <a:off x="5860642" y="2591873"/>
            <a:ext cx="2783324" cy="510909"/>
            <a:chOff x="5860642" y="3230228"/>
            <a:chExt cx="2783324" cy="510909"/>
          </a:xfrm>
        </p:grpSpPr>
        <p:sp>
          <p:nvSpPr>
            <p:cNvPr id="270" name="Rectangle 20"/>
            <p:cNvSpPr>
              <a:spLocks noChangeArrowheads="1"/>
            </p:cNvSpPr>
            <p:nvPr/>
          </p:nvSpPr>
          <p:spPr bwMode="auto">
            <a:xfrm>
              <a:off x="58606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1" name="Rectangle 21"/>
            <p:cNvSpPr>
              <a:spLocks noChangeArrowheads="1"/>
            </p:cNvSpPr>
            <p:nvPr/>
          </p:nvSpPr>
          <p:spPr bwMode="auto">
            <a:xfrm>
              <a:off x="5988223" y="3582003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4" name="Rectangle 24"/>
            <p:cNvSpPr>
              <a:spLocks noChangeArrowheads="1"/>
            </p:cNvSpPr>
            <p:nvPr/>
          </p:nvSpPr>
          <p:spPr bwMode="auto">
            <a:xfrm>
              <a:off x="6395629" y="3581642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5" name="Rectangle 25"/>
            <p:cNvSpPr>
              <a:spLocks noChangeArrowheads="1"/>
            </p:cNvSpPr>
            <p:nvPr/>
          </p:nvSpPr>
          <p:spPr bwMode="auto">
            <a:xfrm>
              <a:off x="6516216" y="3230228"/>
              <a:ext cx="2127750" cy="510909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제품을 바로바로 볼 수는 있다는 점에서 사</a:t>
              </a:r>
              <a:endParaRPr lang="en-US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용성은 높지만 상세하게 나눠져 있다 라는 </a:t>
              </a:r>
              <a:endParaRPr lang="en-US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느낌은 받지 못한다</a:t>
              </a:r>
              <a:r>
                <a:rPr lang="en-US" altLang="ko-KR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  <a:endPara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76" name="Rectangle 20"/>
            <p:cNvSpPr>
              <a:spLocks noChangeArrowheads="1"/>
            </p:cNvSpPr>
            <p:nvPr/>
          </p:nvSpPr>
          <p:spPr bwMode="auto">
            <a:xfrm>
              <a:off x="58606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7" name="Rectangle 21"/>
            <p:cNvSpPr>
              <a:spLocks noChangeArrowheads="1"/>
            </p:cNvSpPr>
            <p:nvPr/>
          </p:nvSpPr>
          <p:spPr bwMode="auto">
            <a:xfrm>
              <a:off x="59939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9" name="Rectangle 23"/>
            <p:cNvSpPr>
              <a:spLocks noChangeArrowheads="1"/>
            </p:cNvSpPr>
            <p:nvPr/>
          </p:nvSpPr>
          <p:spPr bwMode="auto">
            <a:xfrm>
              <a:off x="6260692" y="3253839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0" name="Rectangle 24"/>
            <p:cNvSpPr>
              <a:spLocks noChangeArrowheads="1"/>
            </p:cNvSpPr>
            <p:nvPr/>
          </p:nvSpPr>
          <p:spPr bwMode="auto">
            <a:xfrm>
              <a:off x="6395629" y="3253839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1" name="Rectangle 20"/>
            <p:cNvSpPr>
              <a:spLocks noChangeArrowheads="1"/>
            </p:cNvSpPr>
            <p:nvPr/>
          </p:nvSpPr>
          <p:spPr bwMode="auto">
            <a:xfrm>
              <a:off x="58606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2" name="Rectangle 21"/>
            <p:cNvSpPr>
              <a:spLocks noChangeArrowheads="1"/>
            </p:cNvSpPr>
            <p:nvPr/>
          </p:nvSpPr>
          <p:spPr bwMode="auto">
            <a:xfrm>
              <a:off x="599399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3" name="Rectangle 22"/>
            <p:cNvSpPr>
              <a:spLocks noChangeArrowheads="1"/>
            </p:cNvSpPr>
            <p:nvPr/>
          </p:nvSpPr>
          <p:spPr bwMode="auto">
            <a:xfrm>
              <a:off x="6258759" y="3578722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4" name="Rectangle 23"/>
            <p:cNvSpPr>
              <a:spLocks noChangeArrowheads="1"/>
            </p:cNvSpPr>
            <p:nvPr/>
          </p:nvSpPr>
          <p:spPr bwMode="auto">
            <a:xfrm>
              <a:off x="626069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5" name="Rectangle 24"/>
            <p:cNvSpPr>
              <a:spLocks noChangeArrowheads="1"/>
            </p:cNvSpPr>
            <p:nvPr/>
          </p:nvSpPr>
          <p:spPr bwMode="auto">
            <a:xfrm>
              <a:off x="6395629" y="3419657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23" name="Group 285"/>
          <p:cNvGrpSpPr/>
          <p:nvPr/>
        </p:nvGrpSpPr>
        <p:grpSpPr>
          <a:xfrm>
            <a:off x="5860642" y="1919012"/>
            <a:ext cx="2640448" cy="510909"/>
            <a:chOff x="5860642" y="3230227"/>
            <a:chExt cx="2640448" cy="510909"/>
          </a:xfrm>
        </p:grpSpPr>
        <p:sp>
          <p:nvSpPr>
            <p:cNvPr id="287" name="Rectangle 20"/>
            <p:cNvSpPr>
              <a:spLocks noChangeArrowheads="1"/>
            </p:cNvSpPr>
            <p:nvPr/>
          </p:nvSpPr>
          <p:spPr bwMode="auto">
            <a:xfrm>
              <a:off x="58606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8" name="Rectangle 21"/>
            <p:cNvSpPr>
              <a:spLocks noChangeArrowheads="1"/>
            </p:cNvSpPr>
            <p:nvPr/>
          </p:nvSpPr>
          <p:spPr bwMode="auto">
            <a:xfrm>
              <a:off x="59939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9" name="Rectangle 22"/>
            <p:cNvSpPr>
              <a:spLocks noChangeArrowheads="1"/>
            </p:cNvSpPr>
            <p:nvPr/>
          </p:nvSpPr>
          <p:spPr bwMode="auto">
            <a:xfrm>
              <a:off x="6127342" y="3581642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0" name="Rectangle 23"/>
            <p:cNvSpPr>
              <a:spLocks noChangeArrowheads="1"/>
            </p:cNvSpPr>
            <p:nvPr/>
          </p:nvSpPr>
          <p:spPr bwMode="auto">
            <a:xfrm>
              <a:off x="6260692" y="3581642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1" name="Rectangle 24"/>
            <p:cNvSpPr>
              <a:spLocks noChangeArrowheads="1"/>
            </p:cNvSpPr>
            <p:nvPr/>
          </p:nvSpPr>
          <p:spPr bwMode="auto">
            <a:xfrm>
              <a:off x="6395629" y="3581642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2" name="Rectangle 25"/>
            <p:cNvSpPr>
              <a:spLocks noChangeArrowheads="1"/>
            </p:cNvSpPr>
            <p:nvPr/>
          </p:nvSpPr>
          <p:spPr bwMode="auto">
            <a:xfrm>
              <a:off x="6516216" y="3230227"/>
              <a:ext cx="1984874" cy="510909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제품소개 컨텐츠로서는 적당하다</a:t>
              </a:r>
              <a:r>
                <a:rPr lang="en-US" altLang="ko-KR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</a:p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하지만 이렇다 할 차별화 된 컨텐츠는 </a:t>
              </a:r>
              <a:endParaRPr lang="en-US" altLang="ko-KR" sz="800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모르겠다</a:t>
              </a:r>
              <a:endPara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93" name="Rectangle 20"/>
            <p:cNvSpPr>
              <a:spLocks noChangeArrowheads="1"/>
            </p:cNvSpPr>
            <p:nvPr/>
          </p:nvSpPr>
          <p:spPr bwMode="auto">
            <a:xfrm>
              <a:off x="58606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4" name="Rectangle 21"/>
            <p:cNvSpPr>
              <a:spLocks noChangeArrowheads="1"/>
            </p:cNvSpPr>
            <p:nvPr/>
          </p:nvSpPr>
          <p:spPr bwMode="auto">
            <a:xfrm>
              <a:off x="59939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8" name="Rectangle 20"/>
            <p:cNvSpPr>
              <a:spLocks noChangeArrowheads="1"/>
            </p:cNvSpPr>
            <p:nvPr/>
          </p:nvSpPr>
          <p:spPr bwMode="auto">
            <a:xfrm>
              <a:off x="58606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9" name="Rectangle 21"/>
            <p:cNvSpPr>
              <a:spLocks noChangeArrowheads="1"/>
            </p:cNvSpPr>
            <p:nvPr/>
          </p:nvSpPr>
          <p:spPr bwMode="auto">
            <a:xfrm>
              <a:off x="599399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00" name="Rectangle 22"/>
            <p:cNvSpPr>
              <a:spLocks noChangeArrowheads="1"/>
            </p:cNvSpPr>
            <p:nvPr/>
          </p:nvSpPr>
          <p:spPr bwMode="auto">
            <a:xfrm>
              <a:off x="61273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01" name="Rectangle 23"/>
            <p:cNvSpPr>
              <a:spLocks noChangeArrowheads="1"/>
            </p:cNvSpPr>
            <p:nvPr/>
          </p:nvSpPr>
          <p:spPr bwMode="auto">
            <a:xfrm>
              <a:off x="626069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02" name="Rectangle 24"/>
            <p:cNvSpPr>
              <a:spLocks noChangeArrowheads="1"/>
            </p:cNvSpPr>
            <p:nvPr/>
          </p:nvSpPr>
          <p:spPr bwMode="auto">
            <a:xfrm>
              <a:off x="6395629" y="3419657"/>
              <a:ext cx="134938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25" name="Group 355"/>
          <p:cNvGrpSpPr/>
          <p:nvPr/>
        </p:nvGrpSpPr>
        <p:grpSpPr>
          <a:xfrm>
            <a:off x="5860642" y="4335384"/>
            <a:ext cx="2640448" cy="584775"/>
            <a:chOff x="5860642" y="3230227"/>
            <a:chExt cx="2640448" cy="584775"/>
          </a:xfrm>
        </p:grpSpPr>
        <p:sp>
          <p:nvSpPr>
            <p:cNvPr id="357" name="Rectangle 20"/>
            <p:cNvSpPr>
              <a:spLocks noChangeArrowheads="1"/>
            </p:cNvSpPr>
            <p:nvPr/>
          </p:nvSpPr>
          <p:spPr bwMode="auto">
            <a:xfrm>
              <a:off x="58606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58" name="Rectangle 21"/>
            <p:cNvSpPr>
              <a:spLocks noChangeArrowheads="1"/>
            </p:cNvSpPr>
            <p:nvPr/>
          </p:nvSpPr>
          <p:spPr bwMode="auto">
            <a:xfrm>
              <a:off x="59939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59" name="Rectangle 22"/>
            <p:cNvSpPr>
              <a:spLocks noChangeArrowheads="1"/>
            </p:cNvSpPr>
            <p:nvPr/>
          </p:nvSpPr>
          <p:spPr bwMode="auto">
            <a:xfrm>
              <a:off x="6127342" y="3581642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0" name="Rectangle 23"/>
            <p:cNvSpPr>
              <a:spLocks noChangeArrowheads="1"/>
            </p:cNvSpPr>
            <p:nvPr/>
          </p:nvSpPr>
          <p:spPr bwMode="auto">
            <a:xfrm>
              <a:off x="6260692" y="3581642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1" name="Rectangle 24"/>
            <p:cNvSpPr>
              <a:spLocks noChangeArrowheads="1"/>
            </p:cNvSpPr>
            <p:nvPr/>
          </p:nvSpPr>
          <p:spPr bwMode="auto">
            <a:xfrm>
              <a:off x="6395629" y="3581642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2" name="Rectangle 25"/>
            <p:cNvSpPr>
              <a:spLocks noChangeArrowheads="1"/>
            </p:cNvSpPr>
            <p:nvPr/>
          </p:nvSpPr>
          <p:spPr bwMode="auto">
            <a:xfrm>
              <a:off x="6516216" y="3230227"/>
              <a:ext cx="1984874" cy="584775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defTabSz="581025"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제품</a:t>
              </a:r>
              <a:r>
                <a:rPr lang="ko-KR" altLang="en-US" sz="800" dirty="0"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판매가 목적인 건 명확하다</a:t>
              </a:r>
              <a:r>
                <a:rPr lang="en-US" altLang="ko-KR" sz="800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</a:p>
            <a:p>
              <a:pPr algn="l" defTabSz="581025"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하지만 말하고자 하는 바도 안보이고</a:t>
              </a:r>
              <a:endParaRPr lang="en-US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spcBef>
                  <a:spcPct val="50000"/>
                </a:spcBef>
              </a:pP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전달하고자하는 메시지 메뉴도 없다</a:t>
              </a:r>
              <a:r>
                <a:rPr lang="en-US" altLang="ko-KR" sz="800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  <a:endPara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63" name="Rectangle 20"/>
            <p:cNvSpPr>
              <a:spLocks noChangeArrowheads="1"/>
            </p:cNvSpPr>
            <p:nvPr/>
          </p:nvSpPr>
          <p:spPr bwMode="auto">
            <a:xfrm>
              <a:off x="58606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4" name="Rectangle 21"/>
            <p:cNvSpPr>
              <a:spLocks noChangeArrowheads="1"/>
            </p:cNvSpPr>
            <p:nvPr/>
          </p:nvSpPr>
          <p:spPr bwMode="auto">
            <a:xfrm>
              <a:off x="59939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5" name="Rectangle 22"/>
            <p:cNvSpPr>
              <a:spLocks noChangeArrowheads="1"/>
            </p:cNvSpPr>
            <p:nvPr/>
          </p:nvSpPr>
          <p:spPr bwMode="auto">
            <a:xfrm>
              <a:off x="61273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6" name="Rectangle 23"/>
            <p:cNvSpPr>
              <a:spLocks noChangeArrowheads="1"/>
            </p:cNvSpPr>
            <p:nvPr/>
          </p:nvSpPr>
          <p:spPr bwMode="auto">
            <a:xfrm>
              <a:off x="62606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7" name="Rectangle 24"/>
            <p:cNvSpPr>
              <a:spLocks noChangeArrowheads="1"/>
            </p:cNvSpPr>
            <p:nvPr/>
          </p:nvSpPr>
          <p:spPr bwMode="auto">
            <a:xfrm>
              <a:off x="6395629" y="3253839"/>
              <a:ext cx="134938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8" name="Rectangle 20"/>
            <p:cNvSpPr>
              <a:spLocks noChangeArrowheads="1"/>
            </p:cNvSpPr>
            <p:nvPr/>
          </p:nvSpPr>
          <p:spPr bwMode="auto">
            <a:xfrm>
              <a:off x="58606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9" name="Rectangle 21"/>
            <p:cNvSpPr>
              <a:spLocks noChangeArrowheads="1"/>
            </p:cNvSpPr>
            <p:nvPr/>
          </p:nvSpPr>
          <p:spPr bwMode="auto">
            <a:xfrm>
              <a:off x="599399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0" name="Rectangle 22"/>
            <p:cNvSpPr>
              <a:spLocks noChangeArrowheads="1"/>
            </p:cNvSpPr>
            <p:nvPr/>
          </p:nvSpPr>
          <p:spPr bwMode="auto">
            <a:xfrm>
              <a:off x="61273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1" name="Rectangle 23"/>
            <p:cNvSpPr>
              <a:spLocks noChangeArrowheads="1"/>
            </p:cNvSpPr>
            <p:nvPr/>
          </p:nvSpPr>
          <p:spPr bwMode="auto">
            <a:xfrm>
              <a:off x="626069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2" name="Rectangle 24"/>
            <p:cNvSpPr>
              <a:spLocks noChangeArrowheads="1"/>
            </p:cNvSpPr>
            <p:nvPr/>
          </p:nvSpPr>
          <p:spPr bwMode="auto">
            <a:xfrm>
              <a:off x="6395629" y="3419657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26" name="Group 372"/>
          <p:cNvGrpSpPr/>
          <p:nvPr/>
        </p:nvGrpSpPr>
        <p:grpSpPr>
          <a:xfrm>
            <a:off x="5860642" y="5060004"/>
            <a:ext cx="2640448" cy="584775"/>
            <a:chOff x="5860642" y="3230228"/>
            <a:chExt cx="2640448" cy="584775"/>
          </a:xfrm>
        </p:grpSpPr>
        <p:sp>
          <p:nvSpPr>
            <p:cNvPr id="374" name="Rectangle 20"/>
            <p:cNvSpPr>
              <a:spLocks noChangeArrowheads="1"/>
            </p:cNvSpPr>
            <p:nvPr/>
          </p:nvSpPr>
          <p:spPr bwMode="auto">
            <a:xfrm>
              <a:off x="58606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5" name="Rectangle 21"/>
            <p:cNvSpPr>
              <a:spLocks noChangeArrowheads="1"/>
            </p:cNvSpPr>
            <p:nvPr/>
          </p:nvSpPr>
          <p:spPr bwMode="auto">
            <a:xfrm>
              <a:off x="59939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6" name="Rectangle 22"/>
            <p:cNvSpPr>
              <a:spLocks noChangeArrowheads="1"/>
            </p:cNvSpPr>
            <p:nvPr/>
          </p:nvSpPr>
          <p:spPr bwMode="auto">
            <a:xfrm>
              <a:off x="61273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7" name="Rectangle 23"/>
            <p:cNvSpPr>
              <a:spLocks noChangeArrowheads="1"/>
            </p:cNvSpPr>
            <p:nvPr/>
          </p:nvSpPr>
          <p:spPr bwMode="auto">
            <a:xfrm>
              <a:off x="62606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8" name="Rectangle 24"/>
            <p:cNvSpPr>
              <a:spLocks noChangeArrowheads="1"/>
            </p:cNvSpPr>
            <p:nvPr/>
          </p:nvSpPr>
          <p:spPr bwMode="auto">
            <a:xfrm>
              <a:off x="6395629" y="3581642"/>
              <a:ext cx="134938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9" name="Rectangle 25"/>
            <p:cNvSpPr>
              <a:spLocks noChangeArrowheads="1"/>
            </p:cNvSpPr>
            <p:nvPr/>
          </p:nvSpPr>
          <p:spPr bwMode="auto">
            <a:xfrm>
              <a:off x="6516216" y="3230228"/>
              <a:ext cx="1984874" cy="584775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defTabSz="581025"/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하단에 자리잡고 있고 그 마저도 살짝 </a:t>
              </a:r>
              <a:endParaRPr lang="en-US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l" defTabSz="581025"/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간결하게 나와있다</a:t>
              </a:r>
              <a:r>
                <a:rPr lang="en-US" altLang="ko-KR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. </a:t>
              </a: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하지만 제품의 비</a:t>
              </a:r>
              <a:endParaRPr lang="en-US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l" defTabSz="581025"/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교는 상단에 배치해 정보의 습득은 접</a:t>
              </a:r>
              <a:endParaRPr lang="en-US" altLang="ko-KR" sz="800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l" defTabSz="581025"/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근성이 좋다</a:t>
              </a:r>
              <a:r>
                <a:rPr lang="en-US" altLang="ko-KR" sz="800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</a:p>
          </p:txBody>
        </p:sp>
        <p:sp>
          <p:nvSpPr>
            <p:cNvPr id="380" name="Rectangle 20"/>
            <p:cNvSpPr>
              <a:spLocks noChangeArrowheads="1"/>
            </p:cNvSpPr>
            <p:nvPr/>
          </p:nvSpPr>
          <p:spPr bwMode="auto">
            <a:xfrm>
              <a:off x="58606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1" name="Rectangle 21"/>
            <p:cNvSpPr>
              <a:spLocks noChangeArrowheads="1"/>
            </p:cNvSpPr>
            <p:nvPr/>
          </p:nvSpPr>
          <p:spPr bwMode="auto">
            <a:xfrm>
              <a:off x="59939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2" name="Rectangle 22"/>
            <p:cNvSpPr>
              <a:spLocks noChangeArrowheads="1"/>
            </p:cNvSpPr>
            <p:nvPr/>
          </p:nvSpPr>
          <p:spPr bwMode="auto">
            <a:xfrm>
              <a:off x="61273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3" name="Rectangle 23"/>
            <p:cNvSpPr>
              <a:spLocks noChangeArrowheads="1"/>
            </p:cNvSpPr>
            <p:nvPr/>
          </p:nvSpPr>
          <p:spPr bwMode="auto">
            <a:xfrm>
              <a:off x="6260692" y="3253839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4" name="Rectangle 24"/>
            <p:cNvSpPr>
              <a:spLocks noChangeArrowheads="1"/>
            </p:cNvSpPr>
            <p:nvPr/>
          </p:nvSpPr>
          <p:spPr bwMode="auto">
            <a:xfrm>
              <a:off x="6395629" y="3253839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5" name="Rectangle 20"/>
            <p:cNvSpPr>
              <a:spLocks noChangeArrowheads="1"/>
            </p:cNvSpPr>
            <p:nvPr/>
          </p:nvSpPr>
          <p:spPr bwMode="auto">
            <a:xfrm>
              <a:off x="58606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6" name="Rectangle 21"/>
            <p:cNvSpPr>
              <a:spLocks noChangeArrowheads="1"/>
            </p:cNvSpPr>
            <p:nvPr/>
          </p:nvSpPr>
          <p:spPr bwMode="auto">
            <a:xfrm>
              <a:off x="599399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7" name="Rectangle 22"/>
            <p:cNvSpPr>
              <a:spLocks noChangeArrowheads="1"/>
            </p:cNvSpPr>
            <p:nvPr/>
          </p:nvSpPr>
          <p:spPr bwMode="auto">
            <a:xfrm>
              <a:off x="612734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8" name="Rectangle 23"/>
            <p:cNvSpPr>
              <a:spLocks noChangeArrowheads="1"/>
            </p:cNvSpPr>
            <p:nvPr/>
          </p:nvSpPr>
          <p:spPr bwMode="auto">
            <a:xfrm>
              <a:off x="626069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9" name="Rectangle 24"/>
            <p:cNvSpPr>
              <a:spLocks noChangeArrowheads="1"/>
            </p:cNvSpPr>
            <p:nvPr/>
          </p:nvSpPr>
          <p:spPr bwMode="auto">
            <a:xfrm>
              <a:off x="6395629" y="3419657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149" name="TextBox 148"/>
          <p:cNvSpPr txBox="1"/>
          <p:nvPr/>
        </p:nvSpPr>
        <p:spPr>
          <a:xfrm>
            <a:off x="357158" y="142852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/>
              <a:t>경쟁사정보수집</a:t>
            </a:r>
            <a:endParaRPr lang="ko-KR" altLang="en-US" sz="2000" dirty="0"/>
          </a:p>
        </p:txBody>
      </p:sp>
      <p:sp>
        <p:nvSpPr>
          <p:cNvPr id="130" name="Rectangle 21"/>
          <p:cNvSpPr>
            <a:spLocks noChangeArrowheads="1"/>
          </p:cNvSpPr>
          <p:nvPr/>
        </p:nvSpPr>
        <p:spPr bwMode="auto">
          <a:xfrm>
            <a:off x="6123822" y="1942623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35" name="Rectangle 21"/>
          <p:cNvSpPr>
            <a:spLocks noChangeArrowheads="1"/>
          </p:cNvSpPr>
          <p:nvPr/>
        </p:nvSpPr>
        <p:spPr bwMode="auto">
          <a:xfrm>
            <a:off x="6251449" y="1942622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36" name="Rectangle 21"/>
          <p:cNvSpPr>
            <a:spLocks noChangeArrowheads="1"/>
          </p:cNvSpPr>
          <p:nvPr/>
        </p:nvSpPr>
        <p:spPr bwMode="auto">
          <a:xfrm>
            <a:off x="6394293" y="1942621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37" name="Rectangle 21"/>
          <p:cNvSpPr>
            <a:spLocks noChangeArrowheads="1"/>
          </p:cNvSpPr>
          <p:nvPr/>
        </p:nvSpPr>
        <p:spPr bwMode="auto">
          <a:xfrm>
            <a:off x="6129040" y="2615797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38" name="Rectangle 22"/>
          <p:cNvSpPr>
            <a:spLocks noChangeArrowheads="1"/>
          </p:cNvSpPr>
          <p:nvPr/>
        </p:nvSpPr>
        <p:spPr bwMode="auto">
          <a:xfrm>
            <a:off x="6118651" y="2947574"/>
            <a:ext cx="134937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39" name="Rectangle 22"/>
          <p:cNvSpPr>
            <a:spLocks noChangeArrowheads="1"/>
          </p:cNvSpPr>
          <p:nvPr/>
        </p:nvSpPr>
        <p:spPr bwMode="auto">
          <a:xfrm>
            <a:off x="6127342" y="2778254"/>
            <a:ext cx="134937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38" y="616025"/>
            <a:ext cx="1685883" cy="617154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10" y="2715472"/>
            <a:ext cx="1860398" cy="931346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84" y="3747461"/>
            <a:ext cx="1860896" cy="872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직사각형 14"/>
          <p:cNvSpPr/>
          <p:nvPr/>
        </p:nvSpPr>
        <p:spPr>
          <a:xfrm>
            <a:off x="2369612" y="583649"/>
            <a:ext cx="6417108" cy="685111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 anchor="t">
            <a:no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종합 의견</a:t>
            </a:r>
            <a:endParaRPr lang="en-US" altLang="ko-KR" sz="8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800" spc="100" dirty="0" smtClean="0">
                <a:latin typeface="맑은 고딕" pitchFamily="50" charset="-127"/>
                <a:ea typeface="맑은 고딕" pitchFamily="50" charset="-127"/>
              </a:rPr>
              <a:t>동적 요소가 많아 화려한 느낌을 받고 여러가지 제품을 체험 할 수 있게 해놨다</a:t>
            </a:r>
            <a:r>
              <a:rPr lang="en-US" altLang="ko-KR" sz="800" spc="100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r>
              <a:rPr lang="ko-KR" altLang="en-US" sz="800" spc="100" dirty="0" smtClean="0">
                <a:latin typeface="맑은 고딕" pitchFamily="50" charset="-127"/>
                <a:ea typeface="맑은 고딕" pitchFamily="50" charset="-127"/>
              </a:rPr>
              <a:t>하지만 확 들어오는 제품 이미지는 없고 전부 영상으로 되어 있어 어떠한 제품이 있는지 정보가 없다</a:t>
            </a:r>
            <a:r>
              <a:rPr lang="en-US" altLang="ko-KR" sz="800" spc="10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ko-KR" altLang="en-US" sz="800" spc="1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>
            <a:off x="2307724" y="1923911"/>
            <a:ext cx="0" cy="4453962"/>
          </a:xfrm>
          <a:prstGeom prst="line">
            <a:avLst/>
          </a:prstGeom>
          <a:noFill/>
          <a:ln w="3175">
            <a:solidFill>
              <a:srgbClr val="DDDDDD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ko-KR" altLang="en-US"/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5796136" y="1923911"/>
            <a:ext cx="0" cy="4453962"/>
          </a:xfrm>
          <a:prstGeom prst="line">
            <a:avLst/>
          </a:prstGeom>
          <a:noFill/>
          <a:ln w="3175">
            <a:solidFill>
              <a:srgbClr val="DDDDDD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ko-KR" altLang="en-US"/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399202" y="1870606"/>
            <a:ext cx="1836738" cy="9907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7269" tIns="43635" rIns="87269" bIns="43635"/>
          <a:lstStyle/>
          <a:p>
            <a:pPr defTabSz="873125">
              <a:lnSpc>
                <a:spcPct val="110000"/>
              </a:lnSpc>
            </a:pP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LG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dirty="0" smtClean="0">
                <a:solidFill>
                  <a:srgbClr val="808000"/>
                </a:solidFill>
                <a:latin typeface="나눔고딕" pitchFamily="50" charset="-127"/>
                <a:ea typeface="나눔고딕" pitchFamily="50" charset="-127"/>
              </a:rPr>
              <a:t>https</a:t>
            </a:r>
            <a:r>
              <a:rPr lang="en-US" altLang="ko-KR" sz="1200" dirty="0">
                <a:solidFill>
                  <a:srgbClr val="808000"/>
                </a:solidFill>
                <a:latin typeface="나눔고딕" pitchFamily="50" charset="-127"/>
                <a:ea typeface="나눔고딕" pitchFamily="50" charset="-127"/>
              </a:rPr>
              <a:t>://www.lge.co.kr/</a:t>
            </a:r>
            <a:endParaRPr lang="en-US" altLang="ko-KR" sz="1200" b="0" dirty="0">
              <a:solidFill>
                <a:srgbClr val="80800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auto">
          <a:xfrm>
            <a:off x="2379955" y="1982085"/>
            <a:ext cx="1106488" cy="359953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defTabSz="581025"/>
            <a:r>
              <a:rPr lang="en-US" altLang="ko-KR" sz="12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Contents</a:t>
            </a: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2379955" y="2667450"/>
            <a:ext cx="1106488" cy="359953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defTabSz="581025"/>
            <a:r>
              <a:rPr lang="en-US" altLang="ko-KR" sz="12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UI</a:t>
            </a:r>
          </a:p>
        </p:txBody>
      </p:sp>
      <p:sp>
        <p:nvSpPr>
          <p:cNvPr id="12" name="AutoShape 10"/>
          <p:cNvSpPr>
            <a:spLocks noChangeArrowheads="1"/>
          </p:cNvSpPr>
          <p:nvPr/>
        </p:nvSpPr>
        <p:spPr bwMode="auto">
          <a:xfrm>
            <a:off x="2379955" y="3519821"/>
            <a:ext cx="1106488" cy="359953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defTabSz="581025"/>
            <a:r>
              <a:rPr lang="en-US" altLang="ko-KR" sz="12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Visual</a:t>
            </a:r>
          </a:p>
        </p:txBody>
      </p:sp>
      <p:sp>
        <p:nvSpPr>
          <p:cNvPr id="14" name="AutoShape 12"/>
          <p:cNvSpPr>
            <a:spLocks noChangeArrowheads="1"/>
          </p:cNvSpPr>
          <p:nvPr/>
        </p:nvSpPr>
        <p:spPr bwMode="auto">
          <a:xfrm>
            <a:off x="2379955" y="4411895"/>
            <a:ext cx="1106488" cy="359953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defTabSz="581025"/>
            <a:r>
              <a:rPr lang="en-US" altLang="ko-KR" sz="8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Theme &amp; Massage</a:t>
            </a:r>
          </a:p>
        </p:txBody>
      </p:sp>
      <p:sp>
        <p:nvSpPr>
          <p:cNvPr id="15" name="AutoShape 13"/>
          <p:cNvSpPr>
            <a:spLocks noChangeArrowheads="1"/>
          </p:cNvSpPr>
          <p:nvPr/>
        </p:nvSpPr>
        <p:spPr bwMode="auto">
          <a:xfrm>
            <a:off x="2379955" y="5140605"/>
            <a:ext cx="1106488" cy="359953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31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defTabSz="581025"/>
            <a:r>
              <a:rPr lang="en-US" altLang="ko-KR" sz="12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Support</a:t>
            </a:r>
          </a:p>
        </p:txBody>
      </p: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3478506" y="1900705"/>
            <a:ext cx="2285826" cy="585378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연계성이 높고 소개 컨텐트로써 성실한가</a:t>
            </a:r>
            <a:r>
              <a: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서비스에 적당한 컨텐트인가</a:t>
            </a:r>
            <a:r>
              <a: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차별화 된 컨텐트는 만족스러운가</a:t>
            </a:r>
            <a:r>
              <a: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  <a:endParaRPr lang="ko-KR" altLang="en-US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3478506" y="2597578"/>
            <a:ext cx="2357834" cy="510909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사용성이 높은 UI구조인가</a:t>
            </a:r>
            <a:r>
              <a:rPr lang="ko-KR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  <a:endParaRPr lang="en-US" altLang="ko-KR" sz="800" b="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분류체계의 명확성을 가지고 있는가</a:t>
            </a:r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?</a:t>
            </a:r>
            <a:endParaRPr lang="ko-KR" altLang="ko-KR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네비게이션은 효율적인 구조인가?</a:t>
            </a:r>
            <a:endParaRPr lang="ko-KR" altLang="en-US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3478506" y="3247299"/>
            <a:ext cx="2357834" cy="991041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디자인은 세련되었는가</a:t>
            </a:r>
            <a:r>
              <a:rPr lang="ko-KR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  <a:endParaRPr lang="en-US" altLang="ko-KR" sz="800" b="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브랜드의 이미지가 잘 적용된 색상인가</a:t>
            </a:r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동적요소가 </a:t>
            </a: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있는가?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주요 요소가 눈에 띄이는가</a:t>
            </a:r>
            <a:r>
              <a:rPr lang="ko-KR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?</a:t>
            </a:r>
            <a:endParaRPr lang="en-US" altLang="ko-KR" sz="800" b="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적절한 가독성을 제공하고 있는가</a:t>
            </a:r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?</a:t>
            </a:r>
            <a:endParaRPr lang="ko-KR" altLang="ko-KR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이벤트 및 홍보 영역이 있는가?</a:t>
            </a:r>
            <a:endParaRPr lang="ko-KR" altLang="en-US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3478506" y="4358637"/>
            <a:ext cx="2357834" cy="585378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주제 및 사이트 컨셉이 명확한가?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말하고자 하는 요소 파악이 분명한가?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메시지를 전달하기 위한 메뉴가 존재하는가?</a:t>
            </a:r>
            <a:endParaRPr lang="ko-KR" altLang="en-US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Rectangle 19"/>
          <p:cNvSpPr>
            <a:spLocks noChangeArrowheads="1"/>
          </p:cNvSpPr>
          <p:nvPr/>
        </p:nvSpPr>
        <p:spPr bwMode="auto">
          <a:xfrm>
            <a:off x="3478506" y="5075870"/>
            <a:ext cx="2285826" cy="585378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고객지원 요소는 충분한가?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고객지원 정보의 접근성은?</a:t>
            </a:r>
          </a:p>
          <a:p>
            <a:pPr algn="l" defTabSz="581025">
              <a:lnSpc>
                <a:spcPct val="80000"/>
              </a:lnSpc>
              <a:spcBef>
                <a:spcPct val="50000"/>
              </a:spcBef>
            </a:pPr>
            <a:r>
              <a:rPr lang="ko-KR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정보의 비교 및 습득이 용이한가?</a:t>
            </a:r>
            <a:endParaRPr lang="ko-KR" altLang="en-US" sz="800" b="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2" name="Group 260"/>
          <p:cNvGrpSpPr/>
          <p:nvPr/>
        </p:nvGrpSpPr>
        <p:grpSpPr>
          <a:xfrm>
            <a:off x="435740" y="1496381"/>
            <a:ext cx="8288872" cy="260857"/>
            <a:chOff x="435740" y="1496381"/>
            <a:chExt cx="8288872" cy="281963"/>
          </a:xfrm>
        </p:grpSpPr>
        <p:sp>
          <p:nvSpPr>
            <p:cNvPr id="5" name="Text Box 3"/>
            <p:cNvSpPr txBox="1">
              <a:spLocks noChangeArrowheads="1"/>
            </p:cNvSpPr>
            <p:nvPr/>
          </p:nvSpPr>
          <p:spPr bwMode="auto">
            <a:xfrm>
              <a:off x="435740" y="1496381"/>
              <a:ext cx="1876645" cy="266143"/>
            </a:xfrm>
            <a:prstGeom prst="rect">
              <a:avLst/>
            </a:prstGeom>
            <a:solidFill>
              <a:srgbClr val="DDDDDD"/>
            </a:solidFill>
            <a:ln w="9525" algn="ctr">
              <a:noFill/>
              <a:prstDash val="dash"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ko-KR" altLang="en-US" sz="10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분석 대상</a:t>
              </a:r>
              <a:endParaRPr lang="ko-KR" altLang="en-US" sz="10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2361938" y="1496381"/>
              <a:ext cx="3434198" cy="281963"/>
            </a:xfrm>
            <a:prstGeom prst="rect">
              <a:avLst/>
            </a:prstGeom>
            <a:solidFill>
              <a:srgbClr val="DDDDDD"/>
            </a:solidFill>
            <a:ln w="9525" algn="ctr">
              <a:noFill/>
              <a:prstDash val="dash"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ko-KR" altLang="en-US" sz="1000" b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분석 기준</a:t>
              </a:r>
            </a:p>
          </p:txBody>
        </p:sp>
        <p:sp>
          <p:nvSpPr>
            <p:cNvPr id="28" name="Text Box 26"/>
            <p:cNvSpPr txBox="1">
              <a:spLocks noChangeArrowheads="1"/>
            </p:cNvSpPr>
            <p:nvPr/>
          </p:nvSpPr>
          <p:spPr bwMode="auto">
            <a:xfrm>
              <a:off x="5844208" y="1496381"/>
              <a:ext cx="2880404" cy="266143"/>
            </a:xfrm>
            <a:prstGeom prst="rect">
              <a:avLst/>
            </a:prstGeom>
            <a:solidFill>
              <a:srgbClr val="DDDDDD"/>
            </a:solidFill>
            <a:ln w="9525" algn="ctr">
              <a:noFill/>
              <a:prstDash val="dash"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ko-KR" altLang="en-US" sz="10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주요 내용 </a:t>
              </a:r>
              <a:r>
                <a:rPr lang="ko-KR" altLang="en-US" sz="1000" b="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및 </a:t>
              </a:r>
              <a:r>
                <a:rPr lang="ko-KR" altLang="en-US" sz="10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평가 방법</a:t>
              </a:r>
              <a:endParaRPr lang="ko-KR" altLang="en-US" sz="10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3" name="Group 253"/>
          <p:cNvGrpSpPr/>
          <p:nvPr/>
        </p:nvGrpSpPr>
        <p:grpSpPr>
          <a:xfrm>
            <a:off x="2361538" y="2502017"/>
            <a:ext cx="6310083" cy="2439151"/>
            <a:chOff x="2339752" y="2540213"/>
            <a:chExt cx="6363674" cy="2129965"/>
          </a:xfrm>
        </p:grpSpPr>
        <p:sp>
          <p:nvSpPr>
            <p:cNvPr id="30" name="Line 30"/>
            <p:cNvSpPr>
              <a:spLocks noChangeShapeType="1"/>
            </p:cNvSpPr>
            <p:nvPr/>
          </p:nvSpPr>
          <p:spPr bwMode="auto">
            <a:xfrm>
              <a:off x="2350642" y="2540213"/>
              <a:ext cx="6352784" cy="0"/>
            </a:xfrm>
            <a:prstGeom prst="line">
              <a:avLst/>
            </a:prstGeom>
            <a:noFill/>
            <a:ln w="3175">
              <a:solidFill>
                <a:schemeClr val="folHlink"/>
              </a:solidFill>
              <a:prstDash val="dash"/>
              <a:round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ko-KR" altLang="en-US"/>
            </a:p>
          </p:txBody>
        </p:sp>
        <p:sp>
          <p:nvSpPr>
            <p:cNvPr id="31" name="Line 32"/>
            <p:cNvSpPr>
              <a:spLocks noChangeShapeType="1"/>
            </p:cNvSpPr>
            <p:nvPr/>
          </p:nvSpPr>
          <p:spPr bwMode="auto">
            <a:xfrm>
              <a:off x="2350642" y="3126001"/>
              <a:ext cx="6352784" cy="0"/>
            </a:xfrm>
            <a:prstGeom prst="line">
              <a:avLst/>
            </a:prstGeom>
            <a:noFill/>
            <a:ln w="3175">
              <a:solidFill>
                <a:schemeClr val="folHlink"/>
              </a:solidFill>
              <a:prstDash val="dash"/>
              <a:round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ko-KR" altLang="en-US"/>
            </a:p>
          </p:txBody>
        </p:sp>
        <p:sp>
          <p:nvSpPr>
            <p:cNvPr id="32" name="Line 33"/>
            <p:cNvSpPr>
              <a:spLocks noChangeShapeType="1"/>
            </p:cNvSpPr>
            <p:nvPr/>
          </p:nvSpPr>
          <p:spPr bwMode="auto">
            <a:xfrm>
              <a:off x="2339752" y="4084538"/>
              <a:ext cx="6352784" cy="0"/>
            </a:xfrm>
            <a:prstGeom prst="line">
              <a:avLst/>
            </a:prstGeom>
            <a:noFill/>
            <a:ln w="3175">
              <a:solidFill>
                <a:schemeClr val="folHlink"/>
              </a:solidFill>
              <a:prstDash val="dash"/>
              <a:round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ko-KR" altLang="en-US"/>
            </a:p>
          </p:txBody>
        </p:sp>
        <p:sp>
          <p:nvSpPr>
            <p:cNvPr id="34" name="Line 35"/>
            <p:cNvSpPr>
              <a:spLocks noChangeShapeType="1"/>
            </p:cNvSpPr>
            <p:nvPr/>
          </p:nvSpPr>
          <p:spPr bwMode="auto">
            <a:xfrm>
              <a:off x="2350642" y="4670178"/>
              <a:ext cx="6352784" cy="0"/>
            </a:xfrm>
            <a:prstGeom prst="line">
              <a:avLst/>
            </a:prstGeom>
            <a:noFill/>
            <a:ln w="3175">
              <a:solidFill>
                <a:schemeClr val="folHlink"/>
              </a:solidFill>
              <a:prstDash val="dash"/>
              <a:round/>
              <a:headEnd/>
              <a:tailEnd/>
            </a:ln>
          </p:spPr>
          <p:txBody>
            <a:bodyPr wrap="none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195" name="Rectangle 20"/>
          <p:cNvSpPr>
            <a:spLocks noChangeArrowheads="1"/>
          </p:cNvSpPr>
          <p:nvPr/>
        </p:nvSpPr>
        <p:spPr bwMode="auto">
          <a:xfrm>
            <a:off x="5860642" y="3747460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96" name="Rectangle 21"/>
          <p:cNvSpPr>
            <a:spLocks noChangeArrowheads="1"/>
          </p:cNvSpPr>
          <p:nvPr/>
        </p:nvSpPr>
        <p:spPr bwMode="auto">
          <a:xfrm>
            <a:off x="5993992" y="3747460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97" name="Rectangle 22"/>
          <p:cNvSpPr>
            <a:spLocks noChangeArrowheads="1"/>
          </p:cNvSpPr>
          <p:nvPr/>
        </p:nvSpPr>
        <p:spPr bwMode="auto">
          <a:xfrm>
            <a:off x="6127342" y="3747460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98" name="Rectangle 23"/>
          <p:cNvSpPr>
            <a:spLocks noChangeArrowheads="1"/>
          </p:cNvSpPr>
          <p:nvPr/>
        </p:nvSpPr>
        <p:spPr bwMode="auto">
          <a:xfrm>
            <a:off x="6260692" y="3747460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99" name="Rectangle 24"/>
          <p:cNvSpPr>
            <a:spLocks noChangeArrowheads="1"/>
          </p:cNvSpPr>
          <p:nvPr/>
        </p:nvSpPr>
        <p:spPr bwMode="auto">
          <a:xfrm>
            <a:off x="6395629" y="3747460"/>
            <a:ext cx="134938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262" name="직사각형 14"/>
          <p:cNvSpPr/>
          <p:nvPr/>
        </p:nvSpPr>
        <p:spPr>
          <a:xfrm>
            <a:off x="371683" y="582335"/>
            <a:ext cx="1934195" cy="68831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 anchor="ctr" anchorCtr="0">
            <a:noAutofit/>
          </a:bodyPr>
          <a:lstStyle/>
          <a:p>
            <a:pPr algn="ctr"/>
            <a:endParaRPr lang="ko-KR" altLang="en-US" sz="800" b="1" spc="-170" dirty="0">
              <a:solidFill>
                <a:srgbClr val="FF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8" name="Rectangle 20"/>
          <p:cNvSpPr>
            <a:spLocks noChangeArrowheads="1"/>
          </p:cNvSpPr>
          <p:nvPr/>
        </p:nvSpPr>
        <p:spPr bwMode="auto">
          <a:xfrm>
            <a:off x="5860642" y="3909448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64" name="Rectangle 21"/>
          <p:cNvSpPr>
            <a:spLocks noChangeArrowheads="1"/>
          </p:cNvSpPr>
          <p:nvPr/>
        </p:nvSpPr>
        <p:spPr bwMode="auto">
          <a:xfrm>
            <a:off x="5993992" y="3909448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70" name="Rectangle 22"/>
          <p:cNvSpPr>
            <a:spLocks noChangeArrowheads="1"/>
          </p:cNvSpPr>
          <p:nvPr/>
        </p:nvSpPr>
        <p:spPr bwMode="auto">
          <a:xfrm>
            <a:off x="6127342" y="3909448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76" name="Rectangle 23"/>
          <p:cNvSpPr>
            <a:spLocks noChangeArrowheads="1"/>
          </p:cNvSpPr>
          <p:nvPr/>
        </p:nvSpPr>
        <p:spPr bwMode="auto">
          <a:xfrm>
            <a:off x="6260692" y="3909448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82" name="Rectangle 24"/>
          <p:cNvSpPr>
            <a:spLocks noChangeArrowheads="1"/>
          </p:cNvSpPr>
          <p:nvPr/>
        </p:nvSpPr>
        <p:spPr bwMode="auto">
          <a:xfrm>
            <a:off x="6395629" y="3909448"/>
            <a:ext cx="134938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88" name="Rectangle 20"/>
          <p:cNvSpPr>
            <a:spLocks noChangeArrowheads="1"/>
          </p:cNvSpPr>
          <p:nvPr/>
        </p:nvSpPr>
        <p:spPr bwMode="auto">
          <a:xfrm>
            <a:off x="5860642" y="4075266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194" name="Rectangle 21"/>
          <p:cNvSpPr>
            <a:spLocks noChangeArrowheads="1"/>
          </p:cNvSpPr>
          <p:nvPr/>
        </p:nvSpPr>
        <p:spPr bwMode="auto">
          <a:xfrm>
            <a:off x="5993992" y="4075266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200" name="Rectangle 22"/>
          <p:cNvSpPr>
            <a:spLocks noChangeArrowheads="1"/>
          </p:cNvSpPr>
          <p:nvPr/>
        </p:nvSpPr>
        <p:spPr bwMode="auto">
          <a:xfrm>
            <a:off x="6127342" y="4075266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206" name="Rectangle 23"/>
          <p:cNvSpPr>
            <a:spLocks noChangeArrowheads="1"/>
          </p:cNvSpPr>
          <p:nvPr/>
        </p:nvSpPr>
        <p:spPr bwMode="auto">
          <a:xfrm>
            <a:off x="6260692" y="4075266"/>
            <a:ext cx="134937" cy="999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sp>
        <p:nvSpPr>
          <p:cNvPr id="212" name="Rectangle 24"/>
          <p:cNvSpPr>
            <a:spLocks noChangeArrowheads="1"/>
          </p:cNvSpPr>
          <p:nvPr/>
        </p:nvSpPr>
        <p:spPr bwMode="auto">
          <a:xfrm>
            <a:off x="6395629" y="4075266"/>
            <a:ext cx="134938" cy="9998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ko-KR" altLang="en-US"/>
          </a:p>
        </p:txBody>
      </p:sp>
      <p:grpSp>
        <p:nvGrpSpPr>
          <p:cNvPr id="4" name="Group 267"/>
          <p:cNvGrpSpPr/>
          <p:nvPr/>
        </p:nvGrpSpPr>
        <p:grpSpPr>
          <a:xfrm>
            <a:off x="5860642" y="3230228"/>
            <a:ext cx="2640448" cy="954107"/>
            <a:chOff x="5860642" y="3230228"/>
            <a:chExt cx="2640448" cy="954107"/>
          </a:xfrm>
        </p:grpSpPr>
        <p:sp>
          <p:nvSpPr>
            <p:cNvPr id="189" name="Rectangle 20"/>
            <p:cNvSpPr>
              <a:spLocks noChangeArrowheads="1"/>
            </p:cNvSpPr>
            <p:nvPr/>
          </p:nvSpPr>
          <p:spPr bwMode="auto">
            <a:xfrm>
              <a:off x="58606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190" name="Rectangle 21"/>
            <p:cNvSpPr>
              <a:spLocks noChangeArrowheads="1"/>
            </p:cNvSpPr>
            <p:nvPr/>
          </p:nvSpPr>
          <p:spPr bwMode="auto">
            <a:xfrm>
              <a:off x="59939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191" name="Rectangle 22"/>
            <p:cNvSpPr>
              <a:spLocks noChangeArrowheads="1"/>
            </p:cNvSpPr>
            <p:nvPr/>
          </p:nvSpPr>
          <p:spPr bwMode="auto">
            <a:xfrm>
              <a:off x="61273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192" name="Rectangle 23"/>
            <p:cNvSpPr>
              <a:spLocks noChangeArrowheads="1"/>
            </p:cNvSpPr>
            <p:nvPr/>
          </p:nvSpPr>
          <p:spPr bwMode="auto">
            <a:xfrm>
              <a:off x="62606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193" name="Rectangle 24"/>
            <p:cNvSpPr>
              <a:spLocks noChangeArrowheads="1"/>
            </p:cNvSpPr>
            <p:nvPr/>
          </p:nvSpPr>
          <p:spPr bwMode="auto">
            <a:xfrm>
              <a:off x="6395629" y="3581642"/>
              <a:ext cx="134938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56" name="Rectangle 25"/>
            <p:cNvSpPr>
              <a:spLocks noChangeArrowheads="1"/>
            </p:cNvSpPr>
            <p:nvPr/>
          </p:nvSpPr>
          <p:spPr bwMode="auto">
            <a:xfrm>
              <a:off x="6516216" y="3230228"/>
              <a:ext cx="1984874" cy="954107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defTabSz="581025"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동적 요소가 상당히 많아 세련된 느낌을 받고 그 달의 이벤트 항목이 있어 한눈</a:t>
              </a: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에 보기 쉽게 해 놓았다</a:t>
              </a:r>
              <a:r>
                <a:rPr lang="en-US" altLang="ko-KR" sz="800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</a:p>
            <a:p>
              <a:pPr algn="l" defTabSz="581025"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브랜드 색상은 모르겠고</a:t>
              </a:r>
              <a:r>
                <a:rPr lang="en-US" altLang="ko-KR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, </a:t>
              </a: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영상 하단에 각각의 간략한 설명이 있어서 </a:t>
              </a:r>
              <a:r>
                <a:rPr lang="ko-KR" altLang="en-US" sz="800" dirty="0" err="1" smtClean="0">
                  <a:latin typeface="나눔고딕" pitchFamily="50" charset="-127"/>
                  <a:ea typeface="나눔고딕" pitchFamily="50" charset="-127"/>
                </a:rPr>
                <a:t>가독성이</a:t>
              </a:r>
              <a:endParaRPr lang="en-US" altLang="ko-KR" sz="800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적절하다</a:t>
              </a:r>
              <a:endParaRPr lang="en-US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18" name="Rectangle 20"/>
            <p:cNvSpPr>
              <a:spLocks noChangeArrowheads="1"/>
            </p:cNvSpPr>
            <p:nvPr/>
          </p:nvSpPr>
          <p:spPr bwMode="auto">
            <a:xfrm>
              <a:off x="58606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24" name="Rectangle 21"/>
            <p:cNvSpPr>
              <a:spLocks noChangeArrowheads="1"/>
            </p:cNvSpPr>
            <p:nvPr/>
          </p:nvSpPr>
          <p:spPr bwMode="auto">
            <a:xfrm>
              <a:off x="59939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30" name="Rectangle 22"/>
            <p:cNvSpPr>
              <a:spLocks noChangeArrowheads="1"/>
            </p:cNvSpPr>
            <p:nvPr/>
          </p:nvSpPr>
          <p:spPr bwMode="auto">
            <a:xfrm>
              <a:off x="61273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36" name="Rectangle 23"/>
            <p:cNvSpPr>
              <a:spLocks noChangeArrowheads="1"/>
            </p:cNvSpPr>
            <p:nvPr/>
          </p:nvSpPr>
          <p:spPr bwMode="auto">
            <a:xfrm>
              <a:off x="62606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42" name="Rectangle 24"/>
            <p:cNvSpPr>
              <a:spLocks noChangeArrowheads="1"/>
            </p:cNvSpPr>
            <p:nvPr/>
          </p:nvSpPr>
          <p:spPr bwMode="auto">
            <a:xfrm>
              <a:off x="6395629" y="3253839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48" name="Rectangle 20"/>
            <p:cNvSpPr>
              <a:spLocks noChangeArrowheads="1"/>
            </p:cNvSpPr>
            <p:nvPr/>
          </p:nvSpPr>
          <p:spPr bwMode="auto">
            <a:xfrm>
              <a:off x="58606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60" name="Rectangle 21"/>
            <p:cNvSpPr>
              <a:spLocks noChangeArrowheads="1"/>
            </p:cNvSpPr>
            <p:nvPr/>
          </p:nvSpPr>
          <p:spPr bwMode="auto">
            <a:xfrm>
              <a:off x="599399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65" name="Rectangle 22"/>
            <p:cNvSpPr>
              <a:spLocks noChangeArrowheads="1"/>
            </p:cNvSpPr>
            <p:nvPr/>
          </p:nvSpPr>
          <p:spPr bwMode="auto">
            <a:xfrm>
              <a:off x="612734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66" name="Rectangle 23"/>
            <p:cNvSpPr>
              <a:spLocks noChangeArrowheads="1"/>
            </p:cNvSpPr>
            <p:nvPr/>
          </p:nvSpPr>
          <p:spPr bwMode="auto">
            <a:xfrm>
              <a:off x="626069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67" name="Rectangle 24"/>
            <p:cNvSpPr>
              <a:spLocks noChangeArrowheads="1"/>
            </p:cNvSpPr>
            <p:nvPr/>
          </p:nvSpPr>
          <p:spPr bwMode="auto">
            <a:xfrm>
              <a:off x="6395629" y="3419657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13" name="Group 268"/>
          <p:cNvGrpSpPr/>
          <p:nvPr/>
        </p:nvGrpSpPr>
        <p:grpSpPr>
          <a:xfrm>
            <a:off x="5860642" y="2459393"/>
            <a:ext cx="2711886" cy="769441"/>
            <a:chOff x="5860642" y="3097748"/>
            <a:chExt cx="2711886" cy="769441"/>
          </a:xfrm>
        </p:grpSpPr>
        <p:sp>
          <p:nvSpPr>
            <p:cNvPr id="270" name="Rectangle 20"/>
            <p:cNvSpPr>
              <a:spLocks noChangeArrowheads="1"/>
            </p:cNvSpPr>
            <p:nvPr/>
          </p:nvSpPr>
          <p:spPr bwMode="auto">
            <a:xfrm>
              <a:off x="58606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1" name="Rectangle 21"/>
            <p:cNvSpPr>
              <a:spLocks noChangeArrowheads="1"/>
            </p:cNvSpPr>
            <p:nvPr/>
          </p:nvSpPr>
          <p:spPr bwMode="auto">
            <a:xfrm>
              <a:off x="59939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2" name="Rectangle 22"/>
            <p:cNvSpPr>
              <a:spLocks noChangeArrowheads="1"/>
            </p:cNvSpPr>
            <p:nvPr/>
          </p:nvSpPr>
          <p:spPr bwMode="auto">
            <a:xfrm>
              <a:off x="61273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3" name="Rectangle 23"/>
            <p:cNvSpPr>
              <a:spLocks noChangeArrowheads="1"/>
            </p:cNvSpPr>
            <p:nvPr/>
          </p:nvSpPr>
          <p:spPr bwMode="auto">
            <a:xfrm>
              <a:off x="62606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4" name="Rectangle 24"/>
            <p:cNvSpPr>
              <a:spLocks noChangeArrowheads="1"/>
            </p:cNvSpPr>
            <p:nvPr/>
          </p:nvSpPr>
          <p:spPr bwMode="auto">
            <a:xfrm>
              <a:off x="6395629" y="3581642"/>
              <a:ext cx="134938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5" name="Rectangle 25"/>
            <p:cNvSpPr>
              <a:spLocks noChangeArrowheads="1"/>
            </p:cNvSpPr>
            <p:nvPr/>
          </p:nvSpPr>
          <p:spPr bwMode="auto">
            <a:xfrm>
              <a:off x="6516216" y="3097748"/>
              <a:ext cx="2056312" cy="769441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defTabSz="581025">
                <a:spcBef>
                  <a:spcPct val="50000"/>
                </a:spcBef>
              </a:pP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각각의 배너에 맞는 이미지와 영상이 있</a:t>
              </a:r>
              <a:endParaRPr lang="en-US" altLang="ko-KR" sz="800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spcBef>
                  <a:spcPct val="50000"/>
                </a:spcBef>
              </a:pP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고 체험하기라는 버튼이 있어 사용성이 </a:t>
              </a:r>
              <a:endParaRPr lang="en-US" altLang="ko-KR" sz="800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높고 홈페이지에서 바로바로 원하는 사이</a:t>
              </a:r>
              <a:endParaRPr lang="en-US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spcBef>
                  <a:spcPct val="50000"/>
                </a:spcBef>
              </a:pPr>
              <a:r>
                <a:rPr lang="ko-KR" altLang="en-US" sz="800" dirty="0" err="1" smtClean="0">
                  <a:latin typeface="나눔고딕" pitchFamily="50" charset="-127"/>
                  <a:ea typeface="나눔고딕" pitchFamily="50" charset="-127"/>
                </a:rPr>
                <a:t>트에</a:t>
              </a: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 갈 수 있게 되어있다</a:t>
              </a:r>
              <a:r>
                <a:rPr lang="en-US" altLang="ko-KR" sz="800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  <a:endPara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76" name="Rectangle 20"/>
            <p:cNvSpPr>
              <a:spLocks noChangeArrowheads="1"/>
            </p:cNvSpPr>
            <p:nvPr/>
          </p:nvSpPr>
          <p:spPr bwMode="auto">
            <a:xfrm>
              <a:off x="58606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7" name="Rectangle 21"/>
            <p:cNvSpPr>
              <a:spLocks noChangeArrowheads="1"/>
            </p:cNvSpPr>
            <p:nvPr/>
          </p:nvSpPr>
          <p:spPr bwMode="auto">
            <a:xfrm>
              <a:off x="59939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8" name="Rectangle 22"/>
            <p:cNvSpPr>
              <a:spLocks noChangeArrowheads="1"/>
            </p:cNvSpPr>
            <p:nvPr/>
          </p:nvSpPr>
          <p:spPr bwMode="auto">
            <a:xfrm>
              <a:off x="61273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79" name="Rectangle 23"/>
            <p:cNvSpPr>
              <a:spLocks noChangeArrowheads="1"/>
            </p:cNvSpPr>
            <p:nvPr/>
          </p:nvSpPr>
          <p:spPr bwMode="auto">
            <a:xfrm>
              <a:off x="62606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0" name="Rectangle 24"/>
            <p:cNvSpPr>
              <a:spLocks noChangeArrowheads="1"/>
            </p:cNvSpPr>
            <p:nvPr/>
          </p:nvSpPr>
          <p:spPr bwMode="auto">
            <a:xfrm>
              <a:off x="6395629" y="3253839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1" name="Rectangle 20"/>
            <p:cNvSpPr>
              <a:spLocks noChangeArrowheads="1"/>
            </p:cNvSpPr>
            <p:nvPr/>
          </p:nvSpPr>
          <p:spPr bwMode="auto">
            <a:xfrm>
              <a:off x="58606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2" name="Rectangle 21"/>
            <p:cNvSpPr>
              <a:spLocks noChangeArrowheads="1"/>
            </p:cNvSpPr>
            <p:nvPr/>
          </p:nvSpPr>
          <p:spPr bwMode="auto">
            <a:xfrm>
              <a:off x="599399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3" name="Rectangle 22"/>
            <p:cNvSpPr>
              <a:spLocks noChangeArrowheads="1"/>
            </p:cNvSpPr>
            <p:nvPr/>
          </p:nvSpPr>
          <p:spPr bwMode="auto">
            <a:xfrm>
              <a:off x="61273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4" name="Rectangle 23"/>
            <p:cNvSpPr>
              <a:spLocks noChangeArrowheads="1"/>
            </p:cNvSpPr>
            <p:nvPr/>
          </p:nvSpPr>
          <p:spPr bwMode="auto">
            <a:xfrm>
              <a:off x="626069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5" name="Rectangle 24"/>
            <p:cNvSpPr>
              <a:spLocks noChangeArrowheads="1"/>
            </p:cNvSpPr>
            <p:nvPr/>
          </p:nvSpPr>
          <p:spPr bwMode="auto">
            <a:xfrm>
              <a:off x="6395629" y="3419657"/>
              <a:ext cx="134938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19" name="Group 285"/>
          <p:cNvGrpSpPr/>
          <p:nvPr/>
        </p:nvGrpSpPr>
        <p:grpSpPr>
          <a:xfrm>
            <a:off x="5860642" y="1824516"/>
            <a:ext cx="2711886" cy="670953"/>
            <a:chOff x="5860642" y="3135731"/>
            <a:chExt cx="2711886" cy="670953"/>
          </a:xfrm>
        </p:grpSpPr>
        <p:sp>
          <p:nvSpPr>
            <p:cNvPr id="287" name="Rectangle 20"/>
            <p:cNvSpPr>
              <a:spLocks noChangeArrowheads="1"/>
            </p:cNvSpPr>
            <p:nvPr/>
          </p:nvSpPr>
          <p:spPr bwMode="auto">
            <a:xfrm>
              <a:off x="58606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8" name="Rectangle 21"/>
            <p:cNvSpPr>
              <a:spLocks noChangeArrowheads="1"/>
            </p:cNvSpPr>
            <p:nvPr/>
          </p:nvSpPr>
          <p:spPr bwMode="auto">
            <a:xfrm>
              <a:off x="59939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89" name="Rectangle 22"/>
            <p:cNvSpPr>
              <a:spLocks noChangeArrowheads="1"/>
            </p:cNvSpPr>
            <p:nvPr/>
          </p:nvSpPr>
          <p:spPr bwMode="auto">
            <a:xfrm>
              <a:off x="61273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0" name="Rectangle 23"/>
            <p:cNvSpPr>
              <a:spLocks noChangeArrowheads="1"/>
            </p:cNvSpPr>
            <p:nvPr/>
          </p:nvSpPr>
          <p:spPr bwMode="auto">
            <a:xfrm>
              <a:off x="62606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1" name="Rectangle 24"/>
            <p:cNvSpPr>
              <a:spLocks noChangeArrowheads="1"/>
            </p:cNvSpPr>
            <p:nvPr/>
          </p:nvSpPr>
          <p:spPr bwMode="auto">
            <a:xfrm>
              <a:off x="6395629" y="3581642"/>
              <a:ext cx="134938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2" name="Rectangle 25"/>
            <p:cNvSpPr>
              <a:spLocks noChangeArrowheads="1"/>
            </p:cNvSpPr>
            <p:nvPr/>
          </p:nvSpPr>
          <p:spPr bwMode="auto">
            <a:xfrm>
              <a:off x="6516216" y="3135731"/>
              <a:ext cx="2056312" cy="670953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영상이 많아서 차별화 되어 있다는 느낌</a:t>
              </a:r>
              <a:endParaRPr lang="en-US" altLang="ko-KR" sz="800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은 있다</a:t>
              </a:r>
              <a:r>
                <a:rPr lang="en-US" altLang="ko-KR" sz="800" dirty="0" smtClean="0">
                  <a:latin typeface="나눔고딕" pitchFamily="50" charset="-127"/>
                  <a:ea typeface="나눔고딕" pitchFamily="50" charset="-127"/>
                </a:rPr>
                <a:t>. </a:t>
              </a: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하지만 제품 하나하나에 대한 </a:t>
              </a:r>
              <a:endParaRPr lang="en-US" altLang="ko-KR" sz="800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간략한 설명이 없어서 어떠한 제품이 있</a:t>
              </a:r>
              <a:endParaRPr lang="en-US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lnSpc>
                  <a:spcPct val="80000"/>
                </a:lnSpc>
                <a:spcBef>
                  <a:spcPct val="50000"/>
                </a:spcBef>
              </a:pPr>
              <a:r>
                <a:rPr lang="ko-KR" altLang="en-US" sz="800" dirty="0" err="1" smtClean="0">
                  <a:latin typeface="나눔고딕" pitchFamily="50" charset="-127"/>
                  <a:ea typeface="나눔고딕" pitchFamily="50" charset="-127"/>
                </a:rPr>
                <a:t>는지</a:t>
              </a: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 알 수 없다</a:t>
              </a:r>
              <a:r>
                <a:rPr lang="en-US" altLang="ko-KR" sz="800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  <a:endPara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93" name="Rectangle 20"/>
            <p:cNvSpPr>
              <a:spLocks noChangeArrowheads="1"/>
            </p:cNvSpPr>
            <p:nvPr/>
          </p:nvSpPr>
          <p:spPr bwMode="auto">
            <a:xfrm>
              <a:off x="58606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4" name="Rectangle 21"/>
            <p:cNvSpPr>
              <a:spLocks noChangeArrowheads="1"/>
            </p:cNvSpPr>
            <p:nvPr/>
          </p:nvSpPr>
          <p:spPr bwMode="auto">
            <a:xfrm>
              <a:off x="59939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5" name="Rectangle 22"/>
            <p:cNvSpPr>
              <a:spLocks noChangeArrowheads="1"/>
            </p:cNvSpPr>
            <p:nvPr/>
          </p:nvSpPr>
          <p:spPr bwMode="auto">
            <a:xfrm>
              <a:off x="61273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6" name="Rectangle 23"/>
            <p:cNvSpPr>
              <a:spLocks noChangeArrowheads="1"/>
            </p:cNvSpPr>
            <p:nvPr/>
          </p:nvSpPr>
          <p:spPr bwMode="auto">
            <a:xfrm>
              <a:off x="6260692" y="3253839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7" name="Rectangle 24"/>
            <p:cNvSpPr>
              <a:spLocks noChangeArrowheads="1"/>
            </p:cNvSpPr>
            <p:nvPr/>
          </p:nvSpPr>
          <p:spPr bwMode="auto">
            <a:xfrm>
              <a:off x="6395629" y="3253839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8" name="Rectangle 20"/>
            <p:cNvSpPr>
              <a:spLocks noChangeArrowheads="1"/>
            </p:cNvSpPr>
            <p:nvPr/>
          </p:nvSpPr>
          <p:spPr bwMode="auto">
            <a:xfrm>
              <a:off x="58606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299" name="Rectangle 21"/>
            <p:cNvSpPr>
              <a:spLocks noChangeArrowheads="1"/>
            </p:cNvSpPr>
            <p:nvPr/>
          </p:nvSpPr>
          <p:spPr bwMode="auto">
            <a:xfrm>
              <a:off x="599399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00" name="Rectangle 22"/>
            <p:cNvSpPr>
              <a:spLocks noChangeArrowheads="1"/>
            </p:cNvSpPr>
            <p:nvPr/>
          </p:nvSpPr>
          <p:spPr bwMode="auto">
            <a:xfrm>
              <a:off x="61273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01" name="Rectangle 23"/>
            <p:cNvSpPr>
              <a:spLocks noChangeArrowheads="1"/>
            </p:cNvSpPr>
            <p:nvPr/>
          </p:nvSpPr>
          <p:spPr bwMode="auto">
            <a:xfrm>
              <a:off x="626069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02" name="Rectangle 24"/>
            <p:cNvSpPr>
              <a:spLocks noChangeArrowheads="1"/>
            </p:cNvSpPr>
            <p:nvPr/>
          </p:nvSpPr>
          <p:spPr bwMode="auto">
            <a:xfrm>
              <a:off x="6395629" y="3419657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22" name="Group 355"/>
          <p:cNvGrpSpPr/>
          <p:nvPr/>
        </p:nvGrpSpPr>
        <p:grpSpPr>
          <a:xfrm>
            <a:off x="5860642" y="4335385"/>
            <a:ext cx="2711886" cy="461665"/>
            <a:chOff x="5860642" y="3230228"/>
            <a:chExt cx="2711886" cy="461665"/>
          </a:xfrm>
        </p:grpSpPr>
        <p:sp>
          <p:nvSpPr>
            <p:cNvPr id="357" name="Rectangle 20"/>
            <p:cNvSpPr>
              <a:spLocks noChangeArrowheads="1"/>
            </p:cNvSpPr>
            <p:nvPr/>
          </p:nvSpPr>
          <p:spPr bwMode="auto">
            <a:xfrm>
              <a:off x="58606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58" name="Rectangle 21"/>
            <p:cNvSpPr>
              <a:spLocks noChangeArrowheads="1"/>
            </p:cNvSpPr>
            <p:nvPr/>
          </p:nvSpPr>
          <p:spPr bwMode="auto">
            <a:xfrm>
              <a:off x="59939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59" name="Rectangle 22"/>
            <p:cNvSpPr>
              <a:spLocks noChangeArrowheads="1"/>
            </p:cNvSpPr>
            <p:nvPr/>
          </p:nvSpPr>
          <p:spPr bwMode="auto">
            <a:xfrm>
              <a:off x="61273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0" name="Rectangle 23"/>
            <p:cNvSpPr>
              <a:spLocks noChangeArrowheads="1"/>
            </p:cNvSpPr>
            <p:nvPr/>
          </p:nvSpPr>
          <p:spPr bwMode="auto">
            <a:xfrm>
              <a:off x="62606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1" name="Rectangle 24"/>
            <p:cNvSpPr>
              <a:spLocks noChangeArrowheads="1"/>
            </p:cNvSpPr>
            <p:nvPr/>
          </p:nvSpPr>
          <p:spPr bwMode="auto">
            <a:xfrm>
              <a:off x="6395629" y="3581642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2" name="Rectangle 25"/>
            <p:cNvSpPr>
              <a:spLocks noChangeArrowheads="1"/>
            </p:cNvSpPr>
            <p:nvPr/>
          </p:nvSpPr>
          <p:spPr bwMode="auto">
            <a:xfrm>
              <a:off x="6516216" y="3230228"/>
              <a:ext cx="2056312" cy="461665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defTabSz="581025"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제품 구경하기에 적절하지만 제품구매 관점으로 봤을 땐 바로바로 제품 설명이 나오지 않아 애매하다</a:t>
              </a:r>
              <a:r>
                <a:rPr lang="en-US" altLang="ko-KR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  <a:endPara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63" name="Rectangle 20"/>
            <p:cNvSpPr>
              <a:spLocks noChangeArrowheads="1"/>
            </p:cNvSpPr>
            <p:nvPr/>
          </p:nvSpPr>
          <p:spPr bwMode="auto">
            <a:xfrm>
              <a:off x="58606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4" name="Rectangle 21"/>
            <p:cNvSpPr>
              <a:spLocks noChangeArrowheads="1"/>
            </p:cNvSpPr>
            <p:nvPr/>
          </p:nvSpPr>
          <p:spPr bwMode="auto">
            <a:xfrm>
              <a:off x="59939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5" name="Rectangle 22"/>
            <p:cNvSpPr>
              <a:spLocks noChangeArrowheads="1"/>
            </p:cNvSpPr>
            <p:nvPr/>
          </p:nvSpPr>
          <p:spPr bwMode="auto">
            <a:xfrm>
              <a:off x="61273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6" name="Rectangle 23"/>
            <p:cNvSpPr>
              <a:spLocks noChangeArrowheads="1"/>
            </p:cNvSpPr>
            <p:nvPr/>
          </p:nvSpPr>
          <p:spPr bwMode="auto">
            <a:xfrm>
              <a:off x="62606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7" name="Rectangle 24"/>
            <p:cNvSpPr>
              <a:spLocks noChangeArrowheads="1"/>
            </p:cNvSpPr>
            <p:nvPr/>
          </p:nvSpPr>
          <p:spPr bwMode="auto">
            <a:xfrm>
              <a:off x="6395629" y="3253839"/>
              <a:ext cx="134938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8" name="Rectangle 20"/>
            <p:cNvSpPr>
              <a:spLocks noChangeArrowheads="1"/>
            </p:cNvSpPr>
            <p:nvPr/>
          </p:nvSpPr>
          <p:spPr bwMode="auto">
            <a:xfrm>
              <a:off x="58606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69" name="Rectangle 21"/>
            <p:cNvSpPr>
              <a:spLocks noChangeArrowheads="1"/>
            </p:cNvSpPr>
            <p:nvPr/>
          </p:nvSpPr>
          <p:spPr bwMode="auto">
            <a:xfrm>
              <a:off x="599399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0" name="Rectangle 22"/>
            <p:cNvSpPr>
              <a:spLocks noChangeArrowheads="1"/>
            </p:cNvSpPr>
            <p:nvPr/>
          </p:nvSpPr>
          <p:spPr bwMode="auto">
            <a:xfrm>
              <a:off x="612734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1" name="Rectangle 23"/>
            <p:cNvSpPr>
              <a:spLocks noChangeArrowheads="1"/>
            </p:cNvSpPr>
            <p:nvPr/>
          </p:nvSpPr>
          <p:spPr bwMode="auto">
            <a:xfrm>
              <a:off x="6260692" y="3419657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2" name="Rectangle 24"/>
            <p:cNvSpPr>
              <a:spLocks noChangeArrowheads="1"/>
            </p:cNvSpPr>
            <p:nvPr/>
          </p:nvSpPr>
          <p:spPr bwMode="auto">
            <a:xfrm>
              <a:off x="6395629" y="3419657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grpSp>
        <p:nvGrpSpPr>
          <p:cNvPr id="23" name="Group 372"/>
          <p:cNvGrpSpPr/>
          <p:nvPr/>
        </p:nvGrpSpPr>
        <p:grpSpPr>
          <a:xfrm>
            <a:off x="5860642" y="4964082"/>
            <a:ext cx="2726063" cy="830997"/>
            <a:chOff x="5860642" y="3134306"/>
            <a:chExt cx="2726063" cy="830997"/>
          </a:xfrm>
        </p:grpSpPr>
        <p:sp>
          <p:nvSpPr>
            <p:cNvPr id="374" name="Rectangle 20"/>
            <p:cNvSpPr>
              <a:spLocks noChangeArrowheads="1"/>
            </p:cNvSpPr>
            <p:nvPr/>
          </p:nvSpPr>
          <p:spPr bwMode="auto">
            <a:xfrm>
              <a:off x="58606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5" name="Rectangle 21"/>
            <p:cNvSpPr>
              <a:spLocks noChangeArrowheads="1"/>
            </p:cNvSpPr>
            <p:nvPr/>
          </p:nvSpPr>
          <p:spPr bwMode="auto">
            <a:xfrm>
              <a:off x="599399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6" name="Rectangle 22"/>
            <p:cNvSpPr>
              <a:spLocks noChangeArrowheads="1"/>
            </p:cNvSpPr>
            <p:nvPr/>
          </p:nvSpPr>
          <p:spPr bwMode="auto">
            <a:xfrm>
              <a:off x="6127342" y="3581642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7" name="Rectangle 23"/>
            <p:cNvSpPr>
              <a:spLocks noChangeArrowheads="1"/>
            </p:cNvSpPr>
            <p:nvPr/>
          </p:nvSpPr>
          <p:spPr bwMode="auto">
            <a:xfrm>
              <a:off x="6260692" y="3581642"/>
              <a:ext cx="134937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8" name="Rectangle 24"/>
            <p:cNvSpPr>
              <a:spLocks noChangeArrowheads="1"/>
            </p:cNvSpPr>
            <p:nvPr/>
          </p:nvSpPr>
          <p:spPr bwMode="auto">
            <a:xfrm>
              <a:off x="6395629" y="3581642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79" name="Rectangle 25"/>
            <p:cNvSpPr>
              <a:spLocks noChangeArrowheads="1"/>
            </p:cNvSpPr>
            <p:nvPr/>
          </p:nvSpPr>
          <p:spPr bwMode="auto">
            <a:xfrm>
              <a:off x="6530393" y="3134306"/>
              <a:ext cx="2056312" cy="830997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defTabSz="581025">
                <a:spcBef>
                  <a:spcPct val="50000"/>
                </a:spcBef>
              </a:pPr>
              <a:r>
                <a:rPr lang="ko-KR" altLang="en-US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고객 지원 요소에 대한 것은 상단에도 있고 하단에도 내용 전체 보기가 있어 접근</a:t>
              </a:r>
              <a:endParaRPr lang="en-US" altLang="ko-KR" sz="800" b="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l" defTabSz="581025">
                <a:spcBef>
                  <a:spcPct val="50000"/>
                </a:spcBef>
              </a:pP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하기가 굉장히 수월하다</a:t>
              </a:r>
              <a:r>
                <a:rPr lang="en-US" altLang="ko-KR" sz="800" b="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.</a:t>
              </a:r>
            </a:p>
            <a:p>
              <a:pPr algn="l" defTabSz="581025">
                <a:spcBef>
                  <a:spcPct val="50000"/>
                </a:spcBef>
              </a:pPr>
              <a:r>
                <a:rPr lang="ko-KR" altLang="en-US" sz="800" dirty="0" smtClean="0">
                  <a:latin typeface="나눔고딕" pitchFamily="50" charset="-127"/>
                  <a:ea typeface="나눔고딕" pitchFamily="50" charset="-127"/>
                </a:rPr>
                <a:t>하지만 제품을 비교하기는 여러 번 들어가야 나와서 접근하기가 비교적 어렵다</a:t>
              </a:r>
              <a:r>
                <a:rPr lang="en-US" altLang="ko-KR" sz="800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  <a:endParaRPr lang="en-US" altLang="ko-KR" sz="800" b="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80" name="Rectangle 20"/>
            <p:cNvSpPr>
              <a:spLocks noChangeArrowheads="1"/>
            </p:cNvSpPr>
            <p:nvPr/>
          </p:nvSpPr>
          <p:spPr bwMode="auto">
            <a:xfrm>
              <a:off x="58606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1" name="Rectangle 21"/>
            <p:cNvSpPr>
              <a:spLocks noChangeArrowheads="1"/>
            </p:cNvSpPr>
            <p:nvPr/>
          </p:nvSpPr>
          <p:spPr bwMode="auto">
            <a:xfrm>
              <a:off x="59939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2" name="Rectangle 22"/>
            <p:cNvSpPr>
              <a:spLocks noChangeArrowheads="1"/>
            </p:cNvSpPr>
            <p:nvPr/>
          </p:nvSpPr>
          <p:spPr bwMode="auto">
            <a:xfrm>
              <a:off x="612734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3" name="Rectangle 23"/>
            <p:cNvSpPr>
              <a:spLocks noChangeArrowheads="1"/>
            </p:cNvSpPr>
            <p:nvPr/>
          </p:nvSpPr>
          <p:spPr bwMode="auto">
            <a:xfrm>
              <a:off x="6260692" y="3253839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4" name="Rectangle 24"/>
            <p:cNvSpPr>
              <a:spLocks noChangeArrowheads="1"/>
            </p:cNvSpPr>
            <p:nvPr/>
          </p:nvSpPr>
          <p:spPr bwMode="auto">
            <a:xfrm>
              <a:off x="6395629" y="3253839"/>
              <a:ext cx="134938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5" name="Rectangle 20"/>
            <p:cNvSpPr>
              <a:spLocks noChangeArrowheads="1"/>
            </p:cNvSpPr>
            <p:nvPr/>
          </p:nvSpPr>
          <p:spPr bwMode="auto">
            <a:xfrm>
              <a:off x="58606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6" name="Rectangle 21"/>
            <p:cNvSpPr>
              <a:spLocks noChangeArrowheads="1"/>
            </p:cNvSpPr>
            <p:nvPr/>
          </p:nvSpPr>
          <p:spPr bwMode="auto">
            <a:xfrm>
              <a:off x="599399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7" name="Rectangle 22"/>
            <p:cNvSpPr>
              <a:spLocks noChangeArrowheads="1"/>
            </p:cNvSpPr>
            <p:nvPr/>
          </p:nvSpPr>
          <p:spPr bwMode="auto">
            <a:xfrm>
              <a:off x="612734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8" name="Rectangle 23"/>
            <p:cNvSpPr>
              <a:spLocks noChangeArrowheads="1"/>
            </p:cNvSpPr>
            <p:nvPr/>
          </p:nvSpPr>
          <p:spPr bwMode="auto">
            <a:xfrm>
              <a:off x="6260692" y="3419657"/>
              <a:ext cx="134937" cy="99987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  <p:sp>
          <p:nvSpPr>
            <p:cNvPr id="389" name="Rectangle 24"/>
            <p:cNvSpPr>
              <a:spLocks noChangeArrowheads="1"/>
            </p:cNvSpPr>
            <p:nvPr/>
          </p:nvSpPr>
          <p:spPr bwMode="auto">
            <a:xfrm>
              <a:off x="6395629" y="3419657"/>
              <a:ext cx="134938" cy="99987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ko-KR" altLang="en-US"/>
            </a:p>
          </p:txBody>
        </p:sp>
      </p:grpSp>
      <p:sp>
        <p:nvSpPr>
          <p:cNvPr id="149" name="TextBox 148"/>
          <p:cNvSpPr txBox="1"/>
          <p:nvPr/>
        </p:nvSpPr>
        <p:spPr>
          <a:xfrm>
            <a:off x="357158" y="142852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/>
              <a:t>경쟁사정보수집</a:t>
            </a:r>
            <a:endParaRPr lang="ko-KR" altLang="en-US" sz="2000" dirty="0"/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18" y="643702"/>
            <a:ext cx="1679516" cy="597794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550" y="2627397"/>
            <a:ext cx="1990366" cy="101762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66" y="3747460"/>
            <a:ext cx="1970712" cy="103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28596" y="1214422"/>
            <a:ext cx="1472594" cy="1928826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 anchor="ctr">
            <a:noAutofit/>
          </a:bodyPr>
          <a:lstStyle/>
          <a:p>
            <a:pPr algn="ctr"/>
            <a:endParaRPr lang="ko-KR" altLang="en-US" sz="2100" spc="-17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 bwMode="auto">
          <a:xfrm>
            <a:off x="2143108" y="1214422"/>
            <a:ext cx="2643206" cy="10178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0000" tIns="46800" rIns="90000" bIns="46800" rtlCol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ko-KR" altLang="en-US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나이 </a:t>
            </a:r>
            <a:r>
              <a:rPr lang="en-US" altLang="ko-KR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: 28</a:t>
            </a:r>
          </a:p>
          <a:p>
            <a:pPr lvl="0" algn="just">
              <a:lnSpc>
                <a:spcPct val="120000"/>
              </a:lnSpc>
            </a:pPr>
            <a:r>
              <a:rPr lang="ko-KR" altLang="en-US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성별 </a:t>
            </a:r>
            <a:r>
              <a:rPr lang="en-US" altLang="ko-KR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여</a:t>
            </a:r>
            <a:endParaRPr lang="en-US" altLang="ko-KR" sz="1000" b="0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  <a:p>
            <a:pPr lvl="0" algn="just">
              <a:lnSpc>
                <a:spcPct val="120000"/>
              </a:lnSpc>
            </a:pPr>
            <a:r>
              <a:rPr lang="ko-KR" altLang="en-US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직업 </a:t>
            </a:r>
            <a:r>
              <a:rPr lang="en-US" altLang="ko-KR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회사원</a:t>
            </a:r>
            <a:r>
              <a:rPr lang="en-US" altLang="ko-KR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</a:p>
          <a:p>
            <a:pPr lvl="0" algn="just">
              <a:lnSpc>
                <a:spcPct val="120000"/>
              </a:lnSpc>
            </a:pPr>
            <a:r>
              <a:rPr lang="ko-KR" altLang="en-US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성격 </a:t>
            </a:r>
            <a:r>
              <a:rPr lang="en-US" altLang="ko-KR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털털하다</a:t>
            </a:r>
            <a:r>
              <a:rPr lang="en-US" altLang="ko-KR" sz="1000" b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.</a:t>
            </a:r>
            <a:r>
              <a:rPr lang="ko-KR" altLang="en-US" sz="100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미사여구가 붙어진 설명 말고 제품의 소개 간략한 것을 좋아한다</a:t>
            </a:r>
            <a:r>
              <a:rPr lang="en-US" altLang="ko-KR" sz="10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000" b="0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8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696946"/>
              </p:ext>
            </p:extLst>
          </p:nvPr>
        </p:nvGraphicFramePr>
        <p:xfrm>
          <a:off x="2296032" y="3643314"/>
          <a:ext cx="6429420" cy="28225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68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00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24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2876"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1000" b="1" spc="-80" dirty="0" smtClean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동기</a:t>
                      </a:r>
                      <a:endParaRPr lang="en-US" altLang="ko-KR" sz="1000" b="1" spc="-80" dirty="0" smtClean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spc="-80" dirty="0" smtClean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시나리오</a:t>
                      </a:r>
                      <a:endParaRPr lang="en-US" altLang="ko-KR" sz="1000" b="1" spc="-80" dirty="0" smtClean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spc="-80" dirty="0" smtClean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기능</a:t>
                      </a:r>
                      <a:r>
                        <a:rPr lang="en-US" altLang="ko-KR" sz="1000" b="1" spc="-80" dirty="0" smtClean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/</a:t>
                      </a:r>
                      <a:r>
                        <a:rPr lang="ko-KR" altLang="en-US" sz="1000" b="1" spc="-80" dirty="0" err="1" smtClean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콘텐츠</a:t>
                      </a:r>
                      <a:endParaRPr lang="en-US" altLang="ko-KR" sz="1000" b="1" spc="-80" dirty="0" smtClean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1000" b="1" spc="-80" dirty="0" smtClean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이용 행태</a:t>
                      </a:r>
                      <a:endParaRPr lang="en-US" altLang="ko-KR" sz="1000" b="1" spc="-80" dirty="0" smtClean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1500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카메라가 고장이나 새로운 제품 구매</a:t>
                      </a:r>
                      <a:endParaRPr lang="ko-KR" altLang="en-US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en-US" altLang="ko-KR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-</a:t>
                      </a: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전자제품 사이트를 들어감</a:t>
                      </a:r>
                      <a:endParaRPr lang="en-US" altLang="ko-KR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en-US" altLang="ko-KR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-</a:t>
                      </a: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제품 이미지나 가격을 한 눈에 보기 쉬운 사이트를 찾음</a:t>
                      </a:r>
                      <a:endParaRPr lang="ko-KR" altLang="en-US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en-US" altLang="ko-KR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-</a:t>
                      </a: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신제품</a:t>
                      </a:r>
                      <a:r>
                        <a:rPr lang="ko-KR" altLang="en-US" sz="900" b="0" spc="-8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 및 인기제품 이미지</a:t>
                      </a:r>
                      <a:endParaRPr lang="en-US" altLang="ko-KR" sz="900" b="0" spc="-80" baseline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en-US" altLang="ko-KR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-</a:t>
                      </a: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제품에 대한 가격을 적어서 바로바로 원하는 가격대를 예상 하게 함</a:t>
                      </a:r>
                      <a:endParaRPr lang="ko-KR" altLang="en-US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한눈에 보기 쉬운 이미지를 넣어</a:t>
                      </a:r>
                      <a:endParaRPr lang="en-US" altLang="ko-KR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한번 정도는 클릭하게 함</a:t>
                      </a:r>
                      <a:endParaRPr lang="ko-KR" altLang="en-US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5739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제품의 비교를 쉽게 하고 싶음</a:t>
                      </a:r>
                      <a:endParaRPr lang="ko-KR" altLang="en-US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마음에 드는 제품을 장바구니에 넣어</a:t>
                      </a:r>
                      <a:endParaRPr lang="en-US" altLang="ko-KR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서로 비교를 하려고 함</a:t>
                      </a:r>
                      <a:endParaRPr lang="ko-KR" altLang="en-US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장바구니에 넣은 제품을 자동으로 간략하게 비교하는 기능을 넣음</a:t>
                      </a:r>
                      <a:endParaRPr lang="ko-KR" altLang="en-US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장바구니 내에서도 제품을 쉽게 비교할 수 있어 구매가 용이함</a:t>
                      </a:r>
                      <a:endParaRPr lang="en-US" altLang="ko-KR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1500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이벤트 및 할인을 원함</a:t>
                      </a:r>
                      <a:endParaRPr lang="en-US" altLang="ko-KR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en-US" altLang="ko-KR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-</a:t>
                      </a: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이벤트 및 프로모션이 있는지 찾아봄</a:t>
                      </a:r>
                      <a:endParaRPr lang="en-US" altLang="ko-KR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en-US" altLang="ko-KR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-</a:t>
                      </a:r>
                      <a:r>
                        <a:rPr lang="ko-KR" altLang="en-US" sz="900" b="0" spc="-8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내가 구매하려는 제품이 할인이 되는지 알아보려고 함</a:t>
                      </a:r>
                      <a:endParaRPr lang="en-US" altLang="ko-KR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en-US" altLang="ko-KR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-</a:t>
                      </a: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다른 좋은 이벤트가 있으면 해당되는 제품 추천</a:t>
                      </a:r>
                      <a:endParaRPr lang="en-US" altLang="ko-KR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en-US" altLang="ko-KR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-</a:t>
                      </a: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제품에 들어가면 해당하는 이벤트 및 할인 창을 </a:t>
                      </a:r>
                      <a:r>
                        <a:rPr lang="ko-KR" altLang="en-US" sz="900" b="0" spc="-8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만듬</a:t>
                      </a:r>
                      <a:endParaRPr lang="en-US" altLang="ko-KR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9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원하는 제품에 들어가서 관련 이벤트 및 할인을 알기 쉽게 정리해 놔서 한층 더 구매욕구를 불러 일으킴</a:t>
                      </a:r>
                      <a:endParaRPr lang="ko-KR" altLang="en-US" sz="9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6985333"/>
              </p:ext>
            </p:extLst>
          </p:nvPr>
        </p:nvGraphicFramePr>
        <p:xfrm>
          <a:off x="4929190" y="1214422"/>
          <a:ext cx="3857652" cy="17927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86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289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7416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사용자 니즈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defRPr/>
                      </a:pPr>
                      <a:endParaRPr lang="en-US" altLang="ko-KR" sz="10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  <a:p>
                      <a:pPr algn="just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제품의 모양을 중요시 하고</a:t>
                      </a:r>
                      <a:r>
                        <a:rPr lang="en-US" altLang="ko-KR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, </a:t>
                      </a:r>
                      <a:r>
                        <a:rPr lang="ko-KR" altLang="en-US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제품의 비교가 잘 되어 있는 것을 원하고</a:t>
                      </a:r>
                      <a:r>
                        <a:rPr lang="en-US" altLang="ko-KR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, </a:t>
                      </a:r>
                      <a:r>
                        <a:rPr lang="ko-KR" altLang="en-US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이벤트나 할인 같은 것이 있는가 확인을 원한다</a:t>
                      </a:r>
                      <a:r>
                        <a:rPr lang="en-US" altLang="ko-KR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. </a:t>
                      </a:r>
                      <a:endParaRPr lang="ko-KR" altLang="en-US" sz="10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8468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defRPr/>
                      </a:pPr>
                      <a:r>
                        <a:rPr lang="en-US" altLang="ko-KR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Business Goal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defRPr/>
                      </a:pPr>
                      <a:endParaRPr lang="en-US" altLang="ko-KR" sz="10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  <a:p>
                      <a:pPr algn="just">
                        <a:lnSpc>
                          <a:spcPct val="120000"/>
                        </a:lnSpc>
                        <a:defRPr/>
                      </a:pPr>
                      <a:r>
                        <a:rPr lang="ko-KR" altLang="en-US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메인 화면에서 간략하게 제품의 이미지와 가격 이름을 넣어 보기 쉽게 하고 클릭해서 들어가면 상세한 정보가 나오게 한다</a:t>
                      </a:r>
                      <a:r>
                        <a:rPr lang="en-US" altLang="ko-KR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. </a:t>
                      </a:r>
                      <a:r>
                        <a:rPr lang="ko-KR" altLang="en-US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그리고 이벤트와 할인 배너를 만들어 확인하기 쉽게 한다</a:t>
                      </a:r>
                      <a:r>
                        <a:rPr lang="en-US" altLang="ko-KR" sz="1000" b="0" spc="-8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.</a:t>
                      </a:r>
                      <a:endParaRPr lang="en-US" altLang="ko-KR" sz="1000" b="0" spc="-8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51520" y="764704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퍼소나</a:t>
            </a:r>
            <a:r>
              <a:rPr lang="en-US" altLang="ko-KR" dirty="0" smtClean="0"/>
              <a:t>I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 bwMode="auto">
          <a:xfrm>
            <a:off x="428596" y="3214686"/>
            <a:ext cx="1500198" cy="1756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0000" tIns="46800" rIns="90000" bIns="46800" rtlCol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ko-KR" altLang="en-US" sz="100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상황설명</a:t>
            </a:r>
            <a:endParaRPr lang="en-US" altLang="ko-KR" sz="1000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  <a:p>
            <a:pPr lvl="0" algn="just">
              <a:lnSpc>
                <a:spcPct val="120000"/>
              </a:lnSpc>
            </a:pPr>
            <a:endParaRPr lang="en-US" altLang="ko-KR" sz="1000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  <a:p>
            <a:pPr lvl="0" algn="just">
              <a:lnSpc>
                <a:spcPct val="120000"/>
              </a:lnSpc>
            </a:pPr>
            <a:r>
              <a:rPr lang="ko-KR" altLang="en-US" sz="100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카메라가 고장이나 새로운 제품을 구매 하려고 한다</a:t>
            </a:r>
            <a:r>
              <a:rPr lang="en-US" altLang="ko-KR" sz="100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lvl="0" algn="just">
              <a:lnSpc>
                <a:spcPct val="120000"/>
              </a:lnSpc>
            </a:pPr>
            <a:endParaRPr lang="en-US" altLang="ko-KR" sz="100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  <a:p>
            <a:pPr lvl="0" algn="just">
              <a:lnSpc>
                <a:spcPct val="120000"/>
              </a:lnSpc>
            </a:pPr>
            <a:r>
              <a:rPr lang="ko-KR" altLang="en-US" sz="100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제품의 이미지와 가격 등을 고려하여 선택을 하려한다</a:t>
            </a:r>
            <a:r>
              <a:rPr lang="en-US" altLang="ko-KR" sz="100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000" dirty="0" smtClean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7158" y="142852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/>
              <a:t>사용자정보</a:t>
            </a:r>
            <a:endParaRPr lang="ko-KR" altLang="en-US" sz="2000" dirty="0"/>
          </a:p>
        </p:txBody>
      </p:sp>
      <p:pic>
        <p:nvPicPr>
          <p:cNvPr id="10" name="그림 9" descr="010-design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955" y="1571612"/>
            <a:ext cx="1652277" cy="165227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7158" y="142852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/>
              <a:t>아이디어도출</a:t>
            </a:r>
            <a:endParaRPr lang="ko-KR" alt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692696"/>
            <a:ext cx="3187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정보구조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사이트맵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메인화면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3857620" y="1357298"/>
            <a:ext cx="1285884" cy="1285884"/>
          </a:xfrm>
          <a:prstGeom prst="ellipse">
            <a:avLst/>
          </a:prstGeom>
          <a:solidFill>
            <a:srgbClr val="FFCC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캐논제품</a:t>
            </a:r>
            <a:endParaRPr lang="en-US" altLang="ko-KR" sz="14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구매 사이트</a:t>
            </a:r>
            <a:endParaRPr lang="ko-KR" altLang="en-US" sz="14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</p:txBody>
      </p:sp>
      <p:cxnSp>
        <p:nvCxnSpPr>
          <p:cNvPr id="25" name="Shape 24"/>
          <p:cNvCxnSpPr>
            <a:stCxn id="5" idx="4"/>
          </p:cNvCxnSpPr>
          <p:nvPr/>
        </p:nvCxnSpPr>
        <p:spPr>
          <a:xfrm rot="5400000">
            <a:off x="2821769" y="1393017"/>
            <a:ext cx="428628" cy="2928958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hape 25"/>
          <p:cNvCxnSpPr/>
          <p:nvPr/>
        </p:nvCxnSpPr>
        <p:spPr>
          <a:xfrm rot="16200000">
            <a:off x="2821769" y="1821645"/>
            <a:ext cx="428628" cy="2928958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hape 27"/>
          <p:cNvCxnSpPr/>
          <p:nvPr/>
        </p:nvCxnSpPr>
        <p:spPr>
          <a:xfrm rot="16200000">
            <a:off x="4250529" y="1821645"/>
            <a:ext cx="428628" cy="2928958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 rot="5400000">
            <a:off x="4287042" y="3286124"/>
            <a:ext cx="428628" cy="15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 rot="5400000">
            <a:off x="7214412" y="3285330"/>
            <a:ext cx="428628" cy="15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3428992" y="3071810"/>
            <a:ext cx="4000528" cy="15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모서리가 둥근 직사각형 40"/>
          <p:cNvSpPr/>
          <p:nvPr/>
        </p:nvSpPr>
        <p:spPr>
          <a:xfrm>
            <a:off x="928662" y="3429000"/>
            <a:ext cx="1294474" cy="357190"/>
          </a:xfrm>
          <a:prstGeom prst="roundRect">
            <a:avLst/>
          </a:prstGeom>
          <a:solidFill>
            <a:srgbClr val="FFCC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기업</a:t>
            </a:r>
            <a:endParaRPr lang="ko-KR" altLang="en-US" sz="1400" dirty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928662" y="3929066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기업관련 제품</a:t>
            </a:r>
            <a:endParaRPr lang="ko-KR" altLang="en-US" sz="120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928662" y="4357694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옵션 및 소모품</a:t>
            </a:r>
            <a:endParaRPr lang="ko-KR" altLang="en-US" sz="105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47" name="모서리가 둥근 직사각형 46"/>
          <p:cNvSpPr/>
          <p:nvPr/>
        </p:nvSpPr>
        <p:spPr>
          <a:xfrm>
            <a:off x="928662" y="4786322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구매 및 </a:t>
            </a:r>
            <a:r>
              <a:rPr lang="ko-KR" altLang="en-US" sz="1200" dirty="0" err="1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렌탈</a:t>
            </a:r>
            <a:r>
              <a:rPr lang="ko-KR" altLang="en-US" sz="120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 문의</a:t>
            </a:r>
            <a:endParaRPr lang="ko-KR" altLang="en-US" sz="120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48" name="모서리가 둥근 직사각형 47"/>
          <p:cNvSpPr/>
          <p:nvPr/>
        </p:nvSpPr>
        <p:spPr>
          <a:xfrm>
            <a:off x="928662" y="5214950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자주 묻는 질문</a:t>
            </a:r>
            <a:endParaRPr lang="ko-KR" altLang="en-US" sz="105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cxnSp>
        <p:nvCxnSpPr>
          <p:cNvPr id="49" name="직선 연결선 48"/>
          <p:cNvCxnSpPr/>
          <p:nvPr/>
        </p:nvCxnSpPr>
        <p:spPr>
          <a:xfrm rot="5400000">
            <a:off x="5787240" y="3285330"/>
            <a:ext cx="428628" cy="15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모서리가 둥근 직사각형 49"/>
          <p:cNvSpPr/>
          <p:nvPr/>
        </p:nvSpPr>
        <p:spPr>
          <a:xfrm>
            <a:off x="2357422" y="3429000"/>
            <a:ext cx="1294474" cy="357190"/>
          </a:xfrm>
          <a:prstGeom prst="roundRect">
            <a:avLst/>
          </a:prstGeom>
          <a:solidFill>
            <a:srgbClr val="FFCC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개인</a:t>
            </a:r>
            <a:endParaRPr lang="ko-KR" altLang="en-US" sz="1400" dirty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</p:txBody>
      </p:sp>
      <p:sp>
        <p:nvSpPr>
          <p:cNvPr id="51" name="모서리가 둥근 직사각형 50"/>
          <p:cNvSpPr/>
          <p:nvPr/>
        </p:nvSpPr>
        <p:spPr>
          <a:xfrm>
            <a:off x="3857620" y="3429000"/>
            <a:ext cx="1294474" cy="357190"/>
          </a:xfrm>
          <a:prstGeom prst="roundRect">
            <a:avLst/>
          </a:prstGeom>
          <a:solidFill>
            <a:srgbClr val="FFCC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고객센터</a:t>
            </a:r>
            <a:endParaRPr lang="ko-KR" altLang="en-US" sz="1400" dirty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5340638" y="3429000"/>
            <a:ext cx="1294474" cy="357190"/>
          </a:xfrm>
          <a:prstGeom prst="roundRect">
            <a:avLst/>
          </a:prstGeom>
          <a:solidFill>
            <a:srgbClr val="FFCC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Lounge</a:t>
            </a:r>
            <a:endParaRPr lang="ko-KR" altLang="en-US" sz="1400" dirty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6777988" y="3429000"/>
            <a:ext cx="1294474" cy="357190"/>
          </a:xfrm>
          <a:prstGeom prst="roundRect">
            <a:avLst/>
          </a:prstGeom>
          <a:solidFill>
            <a:srgbClr val="FFCC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스토어</a:t>
            </a:r>
            <a:endParaRPr lang="ko-KR" altLang="en-US" sz="1400" dirty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2366012" y="3929066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개인관련</a:t>
            </a:r>
            <a:r>
              <a:rPr lang="ko-KR" altLang="en-US" sz="120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 제품</a:t>
            </a:r>
            <a:endParaRPr lang="ko-KR" altLang="en-US" sz="120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2366012" y="4357694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옵션 및 소모품</a:t>
            </a:r>
            <a:endParaRPr lang="ko-KR" altLang="en-US" sz="105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2366012" y="4786322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구매 및 </a:t>
            </a:r>
            <a:r>
              <a:rPr lang="ko-KR" altLang="en-US" sz="1200" dirty="0" err="1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렌탈</a:t>
            </a:r>
            <a:r>
              <a:rPr lang="ko-KR" altLang="en-US" sz="120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 문의</a:t>
            </a:r>
            <a:endParaRPr lang="ko-KR" altLang="en-US" sz="120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2366012" y="5214950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자주 묻는 질문</a:t>
            </a:r>
            <a:endParaRPr lang="en-US" altLang="ko-KR" sz="1050" dirty="0" smtClean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3857620" y="3929066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제품 등록</a:t>
            </a:r>
            <a:endParaRPr lang="ko-KR" altLang="en-US" sz="120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3857620" y="4357694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문의하기</a:t>
            </a:r>
            <a:endParaRPr lang="ko-KR" altLang="en-US" sz="105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64" name="모서리가 둥근 직사각형 63"/>
          <p:cNvSpPr/>
          <p:nvPr/>
        </p:nvSpPr>
        <p:spPr>
          <a:xfrm>
            <a:off x="3857620" y="4786322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서비스 안내 및 신청</a:t>
            </a:r>
            <a:endParaRPr lang="ko-KR" altLang="en-US" sz="105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65" name="모서리가 둥근 직사각형 64"/>
          <p:cNvSpPr/>
          <p:nvPr/>
        </p:nvSpPr>
        <p:spPr>
          <a:xfrm>
            <a:off x="3857620" y="5214950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서비스 센터 안내</a:t>
            </a:r>
            <a:endParaRPr lang="ko-KR" altLang="en-US" sz="105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66" name="모서리가 둥근 직사각형 65"/>
          <p:cNvSpPr/>
          <p:nvPr/>
        </p:nvSpPr>
        <p:spPr>
          <a:xfrm>
            <a:off x="5357818" y="3929066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공지 사항</a:t>
            </a:r>
            <a:endParaRPr lang="ko-KR" altLang="en-US" sz="120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5357818" y="4357694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브랜드 소식</a:t>
            </a:r>
            <a:endParaRPr lang="ko-KR" altLang="en-US" sz="105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68" name="모서리가 둥근 직사각형 67"/>
          <p:cNvSpPr/>
          <p:nvPr/>
        </p:nvSpPr>
        <p:spPr>
          <a:xfrm>
            <a:off x="5357818" y="4786322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이벤트</a:t>
            </a:r>
            <a:endParaRPr lang="ko-KR" altLang="en-US" sz="105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5357818" y="5214950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광고 갤러리</a:t>
            </a:r>
            <a:endParaRPr lang="ko-KR" altLang="en-US" sz="105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6786578" y="3929066"/>
            <a:ext cx="1294474" cy="580054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눌리면 바로 스토어로 갈 수 있게</a:t>
            </a:r>
            <a:endParaRPr lang="ko-KR" altLang="en-US" sz="120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74" name="모서리가 둥근 직사각형 73"/>
          <p:cNvSpPr/>
          <p:nvPr/>
        </p:nvSpPr>
        <p:spPr>
          <a:xfrm>
            <a:off x="5357818" y="5643578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캐논 </a:t>
            </a:r>
            <a:r>
              <a:rPr lang="en-US" altLang="ko-KR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SNS</a:t>
            </a:r>
            <a:endParaRPr lang="ko-KR" altLang="en-US" sz="105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3853325" y="5643578"/>
            <a:ext cx="1294474" cy="357190"/>
          </a:xfrm>
          <a:prstGeom prst="roundRect">
            <a:avLst/>
          </a:prstGeom>
          <a:noFill/>
          <a:ln w="12700">
            <a:solidFill>
              <a:srgbClr val="FFCC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chemeClr val="tx1"/>
                </a:solidFill>
                <a:latin typeface="나눔스퀘어 Light" pitchFamily="50" charset="-127"/>
                <a:ea typeface="나눔스퀘어 Light" pitchFamily="50" charset="-127"/>
              </a:rPr>
              <a:t>구매처 찾기</a:t>
            </a:r>
            <a:endParaRPr lang="ko-KR" altLang="en-US" sz="1050" dirty="0">
              <a:solidFill>
                <a:schemeClr val="tx1"/>
              </a:solidFill>
              <a:latin typeface="나눔스퀘어 Light" pitchFamily="50" charset="-127"/>
              <a:ea typeface="나눔스퀘어 Light" pitchFamily="50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7158" y="142852"/>
            <a:ext cx="21483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/>
              <a:t>아이디어스케치 </a:t>
            </a:r>
            <a:endParaRPr lang="ko-KR" alt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357158" y="68581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화면레이아웃</a:t>
            </a:r>
            <a:endParaRPr lang="en-US" altLang="ko-KR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7000892" y="0"/>
            <a:ext cx="2143108" cy="6858000"/>
          </a:xfrm>
          <a:prstGeom prst="rect">
            <a:avLst/>
          </a:prstGeom>
          <a:solidFill>
            <a:srgbClr val="FFCC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▶호스트</a:t>
            </a:r>
            <a:r>
              <a:rPr lang="en-US" altLang="ko-KR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/</a:t>
            </a:r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유저 로그인 창</a:t>
            </a:r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▶ 검색 서비스 </a:t>
            </a:r>
            <a:r>
              <a:rPr lang="ko-KR" altLang="en-US" sz="1000" dirty="0" err="1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최상단</a:t>
            </a:r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 위치</a:t>
            </a:r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▶스토어 버튼을 만들어 제품만 볼 수 있게</a:t>
            </a:r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▶제품 이미지와 이름을 넣고 제품 알아보러 가기 창을 만들어 보다 접근하기 쉽게 함</a:t>
            </a:r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▶인기제품 및 신제품 내용을 만들어 어떤 제품이 </a:t>
            </a:r>
            <a:r>
              <a:rPr lang="ko-KR" altLang="en-US" sz="100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있는지 알게 함</a:t>
            </a:r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▶하단에 가서도 메뉴를 볼 수 있게 메뉴 전체보기 버튼을 </a:t>
            </a:r>
            <a:r>
              <a:rPr lang="ko-KR" altLang="en-US" sz="1000" dirty="0" err="1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만듬</a:t>
            </a:r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▶저작권</a:t>
            </a:r>
            <a:r>
              <a:rPr lang="en-US" altLang="ko-KR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, </a:t>
            </a:r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회사 위치</a:t>
            </a:r>
            <a:r>
              <a:rPr lang="en-US" altLang="ko-KR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, </a:t>
            </a:r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이용약관과 </a:t>
            </a:r>
            <a:r>
              <a:rPr lang="en-US" altLang="ko-KR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SNS</a:t>
            </a:r>
            <a:r>
              <a:rPr lang="ko-KR" altLang="en-US" sz="1000" dirty="0" smtClean="0">
                <a:solidFill>
                  <a:schemeClr val="tx1"/>
                </a:solidFill>
                <a:latin typeface="나눔스퀘어_ac Bold" pitchFamily="50" charset="-127"/>
                <a:ea typeface="나눔스퀘어_ac Bold" pitchFamily="50" charset="-127"/>
              </a:rPr>
              <a:t>버튼 등을 배치</a:t>
            </a:r>
            <a:endParaRPr lang="en-US" altLang="ko-KR" sz="1000" dirty="0" smtClean="0">
              <a:solidFill>
                <a:schemeClr val="tx1"/>
              </a:solidFill>
              <a:latin typeface="나눔스퀘어_ac Bold" pitchFamily="50" charset="-127"/>
              <a:ea typeface="나눔스퀘어_ac Bold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849" y="0"/>
            <a:ext cx="484830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4E4E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57158" y="142852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 smtClean="0"/>
              <a:t>프로토타입제작</a:t>
            </a:r>
            <a:endParaRPr lang="ko-KR" alt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00034" y="57148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화면레이아웃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22" y="940812"/>
            <a:ext cx="3899129" cy="587727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078" y="940812"/>
            <a:ext cx="3899129" cy="58772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4E4E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xd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492591"/>
            <a:ext cx="8487212" cy="636540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7158" y="142852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 smtClean="0"/>
              <a:t>프로토타입제작</a:t>
            </a:r>
            <a:endParaRPr lang="ko-KR" alt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00034" y="571480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기능별</a:t>
            </a:r>
            <a:r>
              <a:rPr lang="en-US" altLang="ko-KR" dirty="0" smtClean="0"/>
              <a:t>UI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2163</TotalTime>
  <Words>1274</Words>
  <Application>Microsoft Office PowerPoint</Application>
  <PresentationFormat>화면 슬라이드 쇼(4:3)</PresentationFormat>
  <Paragraphs>268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HY신명조</vt:lpstr>
      <vt:lpstr>Rix밝은고딕 B</vt:lpstr>
      <vt:lpstr>나눔고딕</vt:lpstr>
      <vt:lpstr>나눔스퀘어 Light</vt:lpstr>
      <vt:lpstr>나눔스퀘어_ac Bold</vt:lpstr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bes</dc:creator>
  <cp:lastModifiedBy>ITPS</cp:lastModifiedBy>
  <cp:revision>524</cp:revision>
  <dcterms:created xsi:type="dcterms:W3CDTF">2018-02-02T04:56:48Z</dcterms:created>
  <dcterms:modified xsi:type="dcterms:W3CDTF">2021-09-07T08:46:37Z</dcterms:modified>
</cp:coreProperties>
</file>

<file path=docProps/thumbnail.jpeg>
</file>